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96" r:id="rId2"/>
    <p:sldId id="277" r:id="rId3"/>
    <p:sldId id="297" r:id="rId4"/>
    <p:sldId id="298" r:id="rId5"/>
    <p:sldId id="311" r:id="rId6"/>
    <p:sldId id="299" r:id="rId7"/>
    <p:sldId id="300" r:id="rId8"/>
    <p:sldId id="312" r:id="rId9"/>
    <p:sldId id="301" r:id="rId10"/>
    <p:sldId id="302" r:id="rId11"/>
    <p:sldId id="303" r:id="rId12"/>
    <p:sldId id="304" r:id="rId13"/>
    <p:sldId id="305" r:id="rId14"/>
    <p:sldId id="307" r:id="rId15"/>
    <p:sldId id="306" r:id="rId16"/>
    <p:sldId id="309"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6600"/>
    <a:srgbClr val="35C9C2"/>
    <a:srgbClr val="2B16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3" autoAdjust="0"/>
    <p:restoredTop sz="94660" autoAdjust="0"/>
  </p:normalViewPr>
  <p:slideViewPr>
    <p:cSldViewPr>
      <p:cViewPr>
        <p:scale>
          <a:sx n="77" d="100"/>
          <a:sy n="77" d="100"/>
        </p:scale>
        <p:origin x="-924"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7919A9-FC75-451A-9B6B-F4F82855A7B2}" type="datetimeFigureOut">
              <a:rPr lang="en-US" smtClean="0"/>
              <a:t>6/16/2016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569365-0CA1-4171-AD86-B1AD2D9AA81C}" type="slidenum">
              <a:rPr lang="en-US" smtClean="0"/>
              <a:t>‹#›</a:t>
            </a:fld>
            <a:endParaRPr lang="en-US"/>
          </a:p>
        </p:txBody>
      </p:sp>
    </p:spTree>
    <p:extLst>
      <p:ext uri="{BB962C8B-B14F-4D97-AF65-F5344CB8AC3E}">
        <p14:creationId xmlns:p14="http://schemas.microsoft.com/office/powerpoint/2010/main" val="25525158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smtClean="0">
              <a:ea typeface="宋体" panose="02010600030101010101" pitchFamily="2" charset="-122"/>
            </a:endParaRP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宋体" panose="02010600030101010101" pitchFamily="2" charset="-122"/>
              </a:defRPr>
            </a:lvl1pPr>
            <a:lvl2pPr marL="742950" indent="-285750">
              <a:defRPr sz="2400">
                <a:solidFill>
                  <a:schemeClr val="tx1"/>
                </a:solidFill>
                <a:latin typeface="Times New Roman" panose="02020603050405020304" pitchFamily="18" charset="0"/>
                <a:ea typeface="宋体" panose="02010600030101010101" pitchFamily="2" charset="-122"/>
              </a:defRPr>
            </a:lvl2pPr>
            <a:lvl3pPr marL="1143000" indent="-228600">
              <a:defRPr sz="2400">
                <a:solidFill>
                  <a:schemeClr val="tx1"/>
                </a:solidFill>
                <a:latin typeface="Times New Roman" panose="02020603050405020304" pitchFamily="18" charset="0"/>
                <a:ea typeface="宋体" panose="02010600030101010101" pitchFamily="2" charset="-122"/>
              </a:defRPr>
            </a:lvl3pPr>
            <a:lvl4pPr marL="1600200" indent="-228600">
              <a:defRPr sz="2400">
                <a:solidFill>
                  <a:schemeClr val="tx1"/>
                </a:solidFill>
                <a:latin typeface="Times New Roman" panose="02020603050405020304" pitchFamily="18" charset="0"/>
                <a:ea typeface="宋体" panose="02010600030101010101" pitchFamily="2" charset="-122"/>
              </a:defRPr>
            </a:lvl4pPr>
            <a:lvl5pPr marL="2057400" indent="-22860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fld id="{9448CEA6-A243-4E6F-B30D-9C867891A25C}" type="slidenum">
              <a:rPr lang="en-US" altLang="en-US" sz="1200" smtClean="0"/>
              <a:pPr/>
              <a:t>1</a:t>
            </a:fld>
            <a:endParaRPr lang="en-US" altLang="en-US" sz="1200" smtClean="0"/>
          </a:p>
        </p:txBody>
      </p:sp>
      <p:sp>
        <p:nvSpPr>
          <p:cNvPr id="6149"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sz="2400">
                <a:solidFill>
                  <a:schemeClr val="tx1"/>
                </a:solidFill>
                <a:latin typeface="Times New Roman" panose="02020603050405020304" pitchFamily="18" charset="0"/>
                <a:ea typeface="宋体" panose="02010600030101010101" pitchFamily="2" charset="-122"/>
              </a:defRPr>
            </a:lvl1pPr>
            <a:lvl2pPr marL="742950" indent="-285750">
              <a:defRPr sz="2400">
                <a:solidFill>
                  <a:schemeClr val="tx1"/>
                </a:solidFill>
                <a:latin typeface="Times New Roman" panose="02020603050405020304" pitchFamily="18" charset="0"/>
                <a:ea typeface="宋体" panose="02010600030101010101" pitchFamily="2" charset="-122"/>
              </a:defRPr>
            </a:lvl2pPr>
            <a:lvl3pPr marL="1143000" indent="-228600">
              <a:defRPr sz="2400">
                <a:solidFill>
                  <a:schemeClr val="tx1"/>
                </a:solidFill>
                <a:latin typeface="Times New Roman" panose="02020603050405020304" pitchFamily="18" charset="0"/>
                <a:ea typeface="宋体" panose="02010600030101010101" pitchFamily="2" charset="-122"/>
              </a:defRPr>
            </a:lvl3pPr>
            <a:lvl4pPr marL="1600200" indent="-228600">
              <a:defRPr sz="2400">
                <a:solidFill>
                  <a:schemeClr val="tx1"/>
                </a:solidFill>
                <a:latin typeface="Times New Roman" panose="02020603050405020304" pitchFamily="18" charset="0"/>
                <a:ea typeface="宋体" panose="02010600030101010101" pitchFamily="2" charset="-122"/>
              </a:defRPr>
            </a:lvl4pPr>
            <a:lvl5pPr marL="2057400" indent="-22860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endParaRPr lang="en-US" altLang="en-US" sz="1200" smtClean="0"/>
          </a:p>
        </p:txBody>
      </p:sp>
    </p:spTree>
    <p:extLst>
      <p:ext uri="{BB962C8B-B14F-4D97-AF65-F5344CB8AC3E}">
        <p14:creationId xmlns:p14="http://schemas.microsoft.com/office/powerpoint/2010/main" val="36418629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vmlDrawing" Target="../drawings/vmlDrawing2.v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aphicFrame>
        <p:nvGraphicFramePr>
          <p:cNvPr id="3089" name="Object 17"/>
          <p:cNvGraphicFramePr>
            <a:graphicFrameLocks noChangeAspect="1"/>
          </p:cNvGraphicFramePr>
          <p:nvPr/>
        </p:nvGraphicFramePr>
        <p:xfrm>
          <a:off x="0" y="0"/>
          <a:ext cx="9144000" cy="6858000"/>
        </p:xfrm>
        <a:graphic>
          <a:graphicData uri="http://schemas.openxmlformats.org/presentationml/2006/ole">
            <mc:AlternateContent xmlns:mc="http://schemas.openxmlformats.org/markup-compatibility/2006">
              <mc:Choice xmlns:v="urn:schemas-microsoft-com:vml" Requires="v">
                <p:oleObj spid="_x0000_s3119" name="Image" r:id="rId3" imgW="7606349" imgH="6095238" progId="Photoshop.Image.6">
                  <p:embed/>
                </p:oleObj>
              </mc:Choice>
              <mc:Fallback>
                <p:oleObj name="Image" r:id="rId3" imgW="7606349" imgH="6095238" progId="Photoshop.Image.6">
                  <p:embed/>
                  <p:pic>
                    <p:nvPicPr>
                      <p:cNvPr id="0" name="Object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ltGray">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90" name="Freeform 18"/>
          <p:cNvSpPr>
            <a:spLocks/>
          </p:cNvSpPr>
          <p:nvPr/>
        </p:nvSpPr>
        <p:spPr bwMode="gray">
          <a:xfrm>
            <a:off x="25400" y="3784600"/>
            <a:ext cx="9118600" cy="2928938"/>
          </a:xfrm>
          <a:custGeom>
            <a:avLst/>
            <a:gdLst>
              <a:gd name="T0" fmla="*/ 0 w 5776"/>
              <a:gd name="T1" fmla="*/ 1845 h 1845"/>
              <a:gd name="T2" fmla="*/ 0 w 5776"/>
              <a:gd name="T3" fmla="*/ 1336 h 1845"/>
              <a:gd name="T4" fmla="*/ 3664 w 5776"/>
              <a:gd name="T5" fmla="*/ 1456 h 1845"/>
              <a:gd name="T6" fmla="*/ 5776 w 5776"/>
              <a:gd name="T7" fmla="*/ 0 h 1845"/>
              <a:gd name="T8" fmla="*/ 5752 w 5776"/>
              <a:gd name="T9" fmla="*/ 1845 h 1845"/>
              <a:gd name="T10" fmla="*/ 0 w 5776"/>
              <a:gd name="T11" fmla="*/ 1845 h 1845"/>
            </a:gdLst>
            <a:ahLst/>
            <a:cxnLst>
              <a:cxn ang="0">
                <a:pos x="T0" y="T1"/>
              </a:cxn>
              <a:cxn ang="0">
                <a:pos x="T2" y="T3"/>
              </a:cxn>
              <a:cxn ang="0">
                <a:pos x="T4" y="T5"/>
              </a:cxn>
              <a:cxn ang="0">
                <a:pos x="T6" y="T7"/>
              </a:cxn>
              <a:cxn ang="0">
                <a:pos x="T8" y="T9"/>
              </a:cxn>
              <a:cxn ang="0">
                <a:pos x="T10" y="T11"/>
              </a:cxn>
            </a:cxnLst>
            <a:rect l="0" t="0" r="r" b="b"/>
            <a:pathLst>
              <a:path w="5776" h="1845">
                <a:moveTo>
                  <a:pt x="0" y="1845"/>
                </a:moveTo>
                <a:lnTo>
                  <a:pt x="0" y="1336"/>
                </a:lnTo>
                <a:cubicBezTo>
                  <a:pt x="1039" y="1531"/>
                  <a:pt x="2448" y="1744"/>
                  <a:pt x="3664" y="1456"/>
                </a:cubicBezTo>
                <a:cubicBezTo>
                  <a:pt x="4880" y="1168"/>
                  <a:pt x="5624" y="520"/>
                  <a:pt x="5776" y="0"/>
                </a:cubicBezTo>
                <a:lnTo>
                  <a:pt x="5752" y="1845"/>
                </a:lnTo>
                <a:lnTo>
                  <a:pt x="0" y="1845"/>
                </a:lnTo>
                <a:close/>
              </a:path>
            </a:pathLst>
          </a:cu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4" name="Freeform 22"/>
          <p:cNvSpPr>
            <a:spLocks/>
          </p:cNvSpPr>
          <p:nvPr/>
        </p:nvSpPr>
        <p:spPr bwMode="gray">
          <a:xfrm>
            <a:off x="0" y="4076700"/>
            <a:ext cx="5435600" cy="2349500"/>
          </a:xfrm>
          <a:custGeom>
            <a:avLst/>
            <a:gdLst>
              <a:gd name="T0" fmla="*/ 3048 w 3048"/>
              <a:gd name="T1" fmla="*/ 1335 h 1424"/>
              <a:gd name="T2" fmla="*/ 1440 w 3048"/>
              <a:gd name="T3" fmla="*/ 1099 h 1424"/>
              <a:gd name="T4" fmla="*/ 0 w 3048"/>
              <a:gd name="T5" fmla="*/ 0 h 1424"/>
              <a:gd name="T6" fmla="*/ 0 w 3048"/>
              <a:gd name="T7" fmla="*/ 1424 h 1424"/>
              <a:gd name="T8" fmla="*/ 3048 w 3048"/>
              <a:gd name="T9" fmla="*/ 1335 h 1424"/>
            </a:gdLst>
            <a:ahLst/>
            <a:cxnLst>
              <a:cxn ang="0">
                <a:pos x="T0" y="T1"/>
              </a:cxn>
              <a:cxn ang="0">
                <a:pos x="T2" y="T3"/>
              </a:cxn>
              <a:cxn ang="0">
                <a:pos x="T4" y="T5"/>
              </a:cxn>
              <a:cxn ang="0">
                <a:pos x="T6" y="T7"/>
              </a:cxn>
              <a:cxn ang="0">
                <a:pos x="T8" y="T9"/>
              </a:cxn>
            </a:cxnLst>
            <a:rect l="0" t="0" r="r" b="b"/>
            <a:pathLst>
              <a:path w="3048" h="1424">
                <a:moveTo>
                  <a:pt x="3048" y="1335"/>
                </a:moveTo>
                <a:cubicBezTo>
                  <a:pt x="3048" y="1335"/>
                  <a:pt x="2352" y="1424"/>
                  <a:pt x="1440" y="1099"/>
                </a:cubicBezTo>
                <a:cubicBezTo>
                  <a:pt x="528" y="773"/>
                  <a:pt x="8" y="41"/>
                  <a:pt x="0" y="0"/>
                </a:cubicBezTo>
                <a:lnTo>
                  <a:pt x="0" y="1424"/>
                </a:lnTo>
                <a:lnTo>
                  <a:pt x="3048" y="1335"/>
                </a:lnTo>
                <a:close/>
              </a:path>
            </a:pathLst>
          </a:cu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1" name="Freeform 19"/>
          <p:cNvSpPr>
            <a:spLocks/>
          </p:cNvSpPr>
          <p:nvPr/>
        </p:nvSpPr>
        <p:spPr bwMode="gray">
          <a:xfrm>
            <a:off x="0" y="4395788"/>
            <a:ext cx="9169400" cy="2476500"/>
          </a:xfrm>
          <a:custGeom>
            <a:avLst/>
            <a:gdLst>
              <a:gd name="T0" fmla="*/ 0 w 5776"/>
              <a:gd name="T1" fmla="*/ 1560 h 1560"/>
              <a:gd name="T2" fmla="*/ 0 w 5776"/>
              <a:gd name="T3" fmla="*/ 928 h 1560"/>
              <a:gd name="T4" fmla="*/ 4200 w 5776"/>
              <a:gd name="T5" fmla="*/ 984 h 1560"/>
              <a:gd name="T6" fmla="*/ 5768 w 5776"/>
              <a:gd name="T7" fmla="*/ 0 h 1560"/>
              <a:gd name="T8" fmla="*/ 5760 w 5776"/>
              <a:gd name="T9" fmla="*/ 1560 h 1560"/>
              <a:gd name="T10" fmla="*/ 0 w 5776"/>
              <a:gd name="T11" fmla="*/ 1560 h 1560"/>
            </a:gdLst>
            <a:ahLst/>
            <a:cxnLst>
              <a:cxn ang="0">
                <a:pos x="T0" y="T1"/>
              </a:cxn>
              <a:cxn ang="0">
                <a:pos x="T2" y="T3"/>
              </a:cxn>
              <a:cxn ang="0">
                <a:pos x="T4" y="T5"/>
              </a:cxn>
              <a:cxn ang="0">
                <a:pos x="T6" y="T7"/>
              </a:cxn>
              <a:cxn ang="0">
                <a:pos x="T8" y="T9"/>
              </a:cxn>
              <a:cxn ang="0">
                <a:pos x="T10" y="T11"/>
              </a:cxn>
            </a:cxnLst>
            <a:rect l="0" t="0" r="r" b="b"/>
            <a:pathLst>
              <a:path w="5776" h="1560">
                <a:moveTo>
                  <a:pt x="0" y="1560"/>
                </a:moveTo>
                <a:lnTo>
                  <a:pt x="0" y="928"/>
                </a:lnTo>
                <a:cubicBezTo>
                  <a:pt x="1040" y="1114"/>
                  <a:pt x="3064" y="1370"/>
                  <a:pt x="4200" y="984"/>
                </a:cubicBezTo>
                <a:cubicBezTo>
                  <a:pt x="5336" y="599"/>
                  <a:pt x="5776" y="24"/>
                  <a:pt x="5768" y="0"/>
                </a:cubicBezTo>
                <a:lnTo>
                  <a:pt x="5760" y="1560"/>
                </a:lnTo>
                <a:lnTo>
                  <a:pt x="0" y="1560"/>
                </a:lnTo>
                <a:close/>
              </a:path>
            </a:pathLst>
          </a:custGeom>
          <a:gradFill rotWithShape="1">
            <a:gsLst>
              <a:gs pos="0">
                <a:schemeClr val="accent1"/>
              </a:gs>
              <a:gs pos="100000">
                <a:schemeClr val="tx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5" name="Rectangle 3"/>
          <p:cNvSpPr>
            <a:spLocks noGrp="1" noChangeArrowheads="1"/>
          </p:cNvSpPr>
          <p:nvPr>
            <p:ph type="subTitle" idx="1"/>
          </p:nvPr>
        </p:nvSpPr>
        <p:spPr bwMode="black">
          <a:xfrm>
            <a:off x="1600200" y="4724400"/>
            <a:ext cx="6172200" cy="381000"/>
          </a:xfrm>
        </p:spPr>
        <p:txBody>
          <a:bodyPr/>
          <a:lstStyle>
            <a:lvl1pPr marL="0" indent="0" algn="ctr">
              <a:buFont typeface="Wingdings" panose="05000000000000000000" pitchFamily="2" charset="2"/>
              <a:buNone/>
              <a:defRPr sz="2400" b="0">
                <a:solidFill>
                  <a:srgbClr val="2B166E"/>
                </a:solidFill>
              </a:defRPr>
            </a:lvl1pPr>
          </a:lstStyle>
          <a:p>
            <a:pPr lvl="0"/>
            <a:r>
              <a:rPr lang="en-US" altLang="en-US" noProof="0" smtClean="0"/>
              <a:t>Click to edit Master subtitle style</a:t>
            </a:r>
          </a:p>
        </p:txBody>
      </p:sp>
      <p:sp>
        <p:nvSpPr>
          <p:cNvPr id="3076" name="Rectangle 4"/>
          <p:cNvSpPr>
            <a:spLocks noGrp="1" noChangeArrowheads="1"/>
          </p:cNvSpPr>
          <p:nvPr>
            <p:ph type="dt" sz="half" idx="2"/>
          </p:nvPr>
        </p:nvSpPr>
        <p:spPr>
          <a:xfrm>
            <a:off x="457200" y="6553200"/>
            <a:ext cx="2133600" cy="168275"/>
          </a:xfrm>
        </p:spPr>
        <p:txBody>
          <a:bodyPr/>
          <a:lstStyle>
            <a:lvl1pPr>
              <a:defRPr>
                <a:latin typeface="Arial" panose="020B0604020202020204" pitchFamily="34" charset="0"/>
              </a:defRPr>
            </a:lvl1pPr>
          </a:lstStyle>
          <a:p>
            <a:endParaRPr lang="en-US" altLang="en-US"/>
          </a:p>
        </p:txBody>
      </p:sp>
      <p:sp>
        <p:nvSpPr>
          <p:cNvPr id="3077" name="Rectangle 5"/>
          <p:cNvSpPr>
            <a:spLocks noGrp="1" noChangeArrowheads="1"/>
          </p:cNvSpPr>
          <p:nvPr>
            <p:ph type="ftr" sz="quarter" idx="3"/>
          </p:nvPr>
        </p:nvSpPr>
        <p:spPr>
          <a:xfrm>
            <a:off x="3124200" y="6553200"/>
            <a:ext cx="2895600" cy="168275"/>
          </a:xfrm>
        </p:spPr>
        <p:txBody>
          <a:bodyPr/>
          <a:lstStyle>
            <a:lvl1pPr algn="ctr">
              <a:defRPr sz="1200" b="0">
                <a:latin typeface="Arial" panose="020B0604020202020204" pitchFamily="34" charset="0"/>
              </a:defRPr>
            </a:lvl1pPr>
          </a:lstStyle>
          <a:p>
            <a:endParaRPr lang="en-US" altLang="en-US"/>
          </a:p>
        </p:txBody>
      </p:sp>
      <p:sp>
        <p:nvSpPr>
          <p:cNvPr id="3078" name="Rectangle 6"/>
          <p:cNvSpPr>
            <a:spLocks noGrp="1" noChangeArrowheads="1"/>
          </p:cNvSpPr>
          <p:nvPr>
            <p:ph type="sldNum" sz="quarter" idx="4"/>
          </p:nvPr>
        </p:nvSpPr>
        <p:spPr>
          <a:xfrm>
            <a:off x="6553200" y="6553200"/>
            <a:ext cx="2133600" cy="168275"/>
          </a:xfrm>
        </p:spPr>
        <p:txBody>
          <a:bodyPr/>
          <a:lstStyle>
            <a:lvl1pPr>
              <a:defRPr sz="1200"/>
            </a:lvl1pPr>
          </a:lstStyle>
          <a:p>
            <a:fld id="{5F7C2C3C-47D2-4024-AA70-ABF5E606D2CA}" type="slidenum">
              <a:rPr lang="en-US" altLang="en-US"/>
              <a:pPr/>
              <a:t>‹#›</a:t>
            </a:fld>
            <a:endParaRPr lang="en-US" altLang="en-US"/>
          </a:p>
        </p:txBody>
      </p:sp>
      <p:sp>
        <p:nvSpPr>
          <p:cNvPr id="3086" name="Text Box 14"/>
          <p:cNvSpPr txBox="1">
            <a:spLocks noChangeArrowheads="1"/>
          </p:cNvSpPr>
          <p:nvPr/>
        </p:nvSpPr>
        <p:spPr bwMode="white">
          <a:xfrm>
            <a:off x="7391400" y="5943600"/>
            <a:ext cx="14478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b="1">
                <a:solidFill>
                  <a:schemeClr val="bg1"/>
                </a:solidFill>
                <a:latin typeface="Verdana" panose="020B0604030504040204" pitchFamily="34" charset="0"/>
              </a:rPr>
              <a:t>LOGO</a:t>
            </a:r>
          </a:p>
        </p:txBody>
      </p:sp>
      <p:sp>
        <p:nvSpPr>
          <p:cNvPr id="3093" name="Rectangle 21"/>
          <p:cNvSpPr>
            <a:spLocks noGrp="1" noChangeArrowheads="1"/>
          </p:cNvSpPr>
          <p:nvPr>
            <p:ph type="ctrTitle" sz="quarter"/>
          </p:nvPr>
        </p:nvSpPr>
        <p:spPr bwMode="gray">
          <a:xfrm>
            <a:off x="1331913" y="1905000"/>
            <a:ext cx="6707187" cy="1074738"/>
          </a:xfrm>
          <a:extLst>
            <a:ext uri="{909E8E84-426E-40DD-AFC4-6F175D3DCCD1}">
              <a14:hiddenFill xmlns:a14="http://schemas.microsoft.com/office/drawing/2010/main">
                <a:gradFill rotWithShape="1">
                  <a:gsLst>
                    <a:gs pos="0">
                      <a:schemeClr val="tx1"/>
                    </a:gs>
                    <a:gs pos="50000">
                      <a:schemeClr val="hlink"/>
                    </a:gs>
                    <a:gs pos="100000">
                      <a:schemeClr val="tx1"/>
                    </a:gs>
                  </a:gsLst>
                  <a:lin ang="0" scaled="1"/>
                </a:gradFill>
              </a14:hiddenFill>
            </a:ext>
          </a:extLst>
        </p:spPr>
        <p:txBody>
          <a:bodyPr/>
          <a:lstStyle>
            <a:lvl1pPr>
              <a:defRPr sz="4400">
                <a:solidFill>
                  <a:schemeClr val="tx1"/>
                </a:solidFill>
                <a:effectLst>
                  <a:outerShdw blurRad="38100" dist="38100" dir="2700000" algn="tl">
                    <a:srgbClr val="C0C0C0"/>
                  </a:outerShdw>
                </a:effectLst>
              </a:defRPr>
            </a:lvl1pPr>
          </a:lstStyle>
          <a:p>
            <a:pPr lvl="0"/>
            <a:r>
              <a:rPr lang="en-US" altLang="ko-KR" noProof="0" smtClean="0"/>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ltLang="en-US"/>
              <a:t>www.themegallery.com</a:t>
            </a:r>
          </a:p>
        </p:txBody>
      </p:sp>
      <p:sp>
        <p:nvSpPr>
          <p:cNvPr id="5" name="Footer Placeholder 4"/>
          <p:cNvSpPr>
            <a:spLocks noGrp="1"/>
          </p:cNvSpPr>
          <p:nvPr>
            <p:ph type="ftr" sz="quarter" idx="11"/>
          </p:nvPr>
        </p:nvSpPr>
        <p:spPr/>
        <p:txBody>
          <a:bodyPr/>
          <a:lstStyle>
            <a:lvl1pPr>
              <a:defRPr/>
            </a:lvl1pPr>
          </a:lstStyle>
          <a:p>
            <a:r>
              <a:rPr lang="en-US" altLang="en-US"/>
              <a:t>Company Logo</a:t>
            </a:r>
          </a:p>
        </p:txBody>
      </p:sp>
      <p:sp>
        <p:nvSpPr>
          <p:cNvPr id="6" name="Slide Number Placeholder 5"/>
          <p:cNvSpPr>
            <a:spLocks noGrp="1"/>
          </p:cNvSpPr>
          <p:nvPr>
            <p:ph type="sldNum" sz="quarter" idx="12"/>
          </p:nvPr>
        </p:nvSpPr>
        <p:spPr/>
        <p:txBody>
          <a:bodyPr/>
          <a:lstStyle>
            <a:lvl1pPr>
              <a:defRPr/>
            </a:lvl1pPr>
          </a:lstStyle>
          <a:p>
            <a:fld id="{A604ACB6-BB9E-4922-B6CC-BC6A999483DB}" type="slidenum">
              <a:rPr lang="en-US" altLang="en-US"/>
              <a:pPr/>
              <a:t>‹#›</a:t>
            </a:fld>
            <a:endParaRPr lang="en-US" altLang="en-US"/>
          </a:p>
        </p:txBody>
      </p:sp>
    </p:spTree>
    <p:extLst>
      <p:ext uri="{BB962C8B-B14F-4D97-AF65-F5344CB8AC3E}">
        <p14:creationId xmlns:p14="http://schemas.microsoft.com/office/powerpoint/2010/main" val="29536008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0813"/>
            <a:ext cx="2057400" cy="59975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0813"/>
            <a:ext cx="6019800" cy="59975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ltLang="en-US"/>
              <a:t>www.themegallery.com</a:t>
            </a:r>
          </a:p>
        </p:txBody>
      </p:sp>
      <p:sp>
        <p:nvSpPr>
          <p:cNvPr id="5" name="Footer Placeholder 4"/>
          <p:cNvSpPr>
            <a:spLocks noGrp="1"/>
          </p:cNvSpPr>
          <p:nvPr>
            <p:ph type="ftr" sz="quarter" idx="11"/>
          </p:nvPr>
        </p:nvSpPr>
        <p:spPr/>
        <p:txBody>
          <a:bodyPr/>
          <a:lstStyle>
            <a:lvl1pPr>
              <a:defRPr/>
            </a:lvl1pPr>
          </a:lstStyle>
          <a:p>
            <a:r>
              <a:rPr lang="en-US" altLang="en-US"/>
              <a:t>Company Logo</a:t>
            </a:r>
          </a:p>
        </p:txBody>
      </p:sp>
      <p:sp>
        <p:nvSpPr>
          <p:cNvPr id="6" name="Slide Number Placeholder 5"/>
          <p:cNvSpPr>
            <a:spLocks noGrp="1"/>
          </p:cNvSpPr>
          <p:nvPr>
            <p:ph type="sldNum" sz="quarter" idx="12"/>
          </p:nvPr>
        </p:nvSpPr>
        <p:spPr/>
        <p:txBody>
          <a:bodyPr/>
          <a:lstStyle>
            <a:lvl1pPr>
              <a:defRPr/>
            </a:lvl1pPr>
          </a:lstStyle>
          <a:p>
            <a:fld id="{F38AB20B-9EB2-46C0-A335-495335001D41}" type="slidenum">
              <a:rPr lang="en-US" altLang="en-US"/>
              <a:pPr/>
              <a:t>‹#›</a:t>
            </a:fld>
            <a:endParaRPr lang="en-US" altLang="en-US"/>
          </a:p>
        </p:txBody>
      </p:sp>
    </p:spTree>
    <p:extLst>
      <p:ext uri="{BB962C8B-B14F-4D97-AF65-F5344CB8AC3E}">
        <p14:creationId xmlns:p14="http://schemas.microsoft.com/office/powerpoint/2010/main" val="22404559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150813"/>
            <a:ext cx="8229600" cy="563562"/>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900113"/>
            <a:ext cx="8229600" cy="5248275"/>
          </a:xfrm>
        </p:spPr>
        <p:txBody>
          <a:bodyPr/>
          <a:lstStyle/>
          <a:p>
            <a:r>
              <a:rPr lang="en-US" smtClean="0"/>
              <a:t>Click icon to add table</a:t>
            </a:r>
            <a:endParaRPr lang="en-US"/>
          </a:p>
        </p:txBody>
      </p:sp>
      <p:sp>
        <p:nvSpPr>
          <p:cNvPr id="4" name="Date Placeholder 3"/>
          <p:cNvSpPr>
            <a:spLocks noGrp="1"/>
          </p:cNvSpPr>
          <p:nvPr>
            <p:ph type="dt" sz="half" idx="10"/>
          </p:nvPr>
        </p:nvSpPr>
        <p:spPr>
          <a:xfrm>
            <a:off x="457200" y="6523038"/>
            <a:ext cx="2133600" cy="320675"/>
          </a:xfrm>
        </p:spPr>
        <p:txBody>
          <a:bodyPr/>
          <a:lstStyle>
            <a:lvl1pPr>
              <a:defRPr/>
            </a:lvl1pPr>
          </a:lstStyle>
          <a:p>
            <a:r>
              <a:rPr lang="en-US" altLang="en-US"/>
              <a:t>www.themegallery.com</a:t>
            </a:r>
          </a:p>
        </p:txBody>
      </p:sp>
      <p:sp>
        <p:nvSpPr>
          <p:cNvPr id="5" name="Footer Placeholder 4"/>
          <p:cNvSpPr>
            <a:spLocks noGrp="1"/>
          </p:cNvSpPr>
          <p:nvPr>
            <p:ph type="ftr" sz="quarter" idx="11"/>
          </p:nvPr>
        </p:nvSpPr>
        <p:spPr>
          <a:xfrm>
            <a:off x="6324600" y="6537325"/>
            <a:ext cx="2438400" cy="320675"/>
          </a:xfrm>
        </p:spPr>
        <p:txBody>
          <a:bodyPr/>
          <a:lstStyle>
            <a:lvl1pPr>
              <a:defRPr/>
            </a:lvl1pPr>
          </a:lstStyle>
          <a:p>
            <a:r>
              <a:rPr lang="en-US" altLang="en-US"/>
              <a:t>Company Logo</a:t>
            </a:r>
          </a:p>
        </p:txBody>
      </p:sp>
      <p:sp>
        <p:nvSpPr>
          <p:cNvPr id="6" name="Slide Number Placeholder 5"/>
          <p:cNvSpPr>
            <a:spLocks noGrp="1"/>
          </p:cNvSpPr>
          <p:nvPr>
            <p:ph type="sldNum" sz="quarter" idx="12"/>
          </p:nvPr>
        </p:nvSpPr>
        <p:spPr>
          <a:xfrm>
            <a:off x="3276600" y="6537325"/>
            <a:ext cx="2133600" cy="320675"/>
          </a:xfrm>
        </p:spPr>
        <p:txBody>
          <a:bodyPr/>
          <a:lstStyle>
            <a:lvl1pPr>
              <a:defRPr/>
            </a:lvl1pPr>
          </a:lstStyle>
          <a:p>
            <a:fld id="{16136709-5D85-4F70-BA85-DE9A953E4ADE}" type="slidenum">
              <a:rPr lang="en-US" altLang="en-US"/>
              <a:pPr/>
              <a:t>‹#›</a:t>
            </a:fld>
            <a:endParaRPr lang="en-US" altLang="en-US"/>
          </a:p>
        </p:txBody>
      </p:sp>
    </p:spTree>
    <p:extLst>
      <p:ext uri="{BB962C8B-B14F-4D97-AF65-F5344CB8AC3E}">
        <p14:creationId xmlns:p14="http://schemas.microsoft.com/office/powerpoint/2010/main" val="33451675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ltLang="en-US"/>
              <a:t>www.themegallery.com</a:t>
            </a:r>
          </a:p>
        </p:txBody>
      </p:sp>
      <p:sp>
        <p:nvSpPr>
          <p:cNvPr id="5" name="Footer Placeholder 4"/>
          <p:cNvSpPr>
            <a:spLocks noGrp="1"/>
          </p:cNvSpPr>
          <p:nvPr>
            <p:ph type="ftr" sz="quarter" idx="11"/>
          </p:nvPr>
        </p:nvSpPr>
        <p:spPr/>
        <p:txBody>
          <a:bodyPr/>
          <a:lstStyle>
            <a:lvl1pPr>
              <a:defRPr/>
            </a:lvl1pPr>
          </a:lstStyle>
          <a:p>
            <a:r>
              <a:rPr lang="en-US" altLang="en-US"/>
              <a:t>Company Logo</a:t>
            </a:r>
          </a:p>
        </p:txBody>
      </p:sp>
      <p:sp>
        <p:nvSpPr>
          <p:cNvPr id="6" name="Slide Number Placeholder 5"/>
          <p:cNvSpPr>
            <a:spLocks noGrp="1"/>
          </p:cNvSpPr>
          <p:nvPr>
            <p:ph type="sldNum" sz="quarter" idx="12"/>
          </p:nvPr>
        </p:nvSpPr>
        <p:spPr/>
        <p:txBody>
          <a:bodyPr/>
          <a:lstStyle>
            <a:lvl1pPr>
              <a:defRPr/>
            </a:lvl1pPr>
          </a:lstStyle>
          <a:p>
            <a:fld id="{1F9F9EA5-02E3-443E-94F0-1F25F016F37C}" type="slidenum">
              <a:rPr lang="en-US" altLang="en-US"/>
              <a:pPr/>
              <a:t>‹#›</a:t>
            </a:fld>
            <a:endParaRPr lang="en-US" altLang="en-US"/>
          </a:p>
        </p:txBody>
      </p:sp>
    </p:spTree>
    <p:extLst>
      <p:ext uri="{BB962C8B-B14F-4D97-AF65-F5344CB8AC3E}">
        <p14:creationId xmlns:p14="http://schemas.microsoft.com/office/powerpoint/2010/main" val="13764912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altLang="en-US"/>
              <a:t>www.themegallery.com</a:t>
            </a:r>
          </a:p>
        </p:txBody>
      </p:sp>
      <p:sp>
        <p:nvSpPr>
          <p:cNvPr id="5" name="Footer Placeholder 4"/>
          <p:cNvSpPr>
            <a:spLocks noGrp="1"/>
          </p:cNvSpPr>
          <p:nvPr>
            <p:ph type="ftr" sz="quarter" idx="11"/>
          </p:nvPr>
        </p:nvSpPr>
        <p:spPr/>
        <p:txBody>
          <a:bodyPr/>
          <a:lstStyle>
            <a:lvl1pPr>
              <a:defRPr/>
            </a:lvl1pPr>
          </a:lstStyle>
          <a:p>
            <a:r>
              <a:rPr lang="en-US" altLang="en-US"/>
              <a:t>Company Logo</a:t>
            </a:r>
          </a:p>
        </p:txBody>
      </p:sp>
      <p:sp>
        <p:nvSpPr>
          <p:cNvPr id="6" name="Slide Number Placeholder 5"/>
          <p:cNvSpPr>
            <a:spLocks noGrp="1"/>
          </p:cNvSpPr>
          <p:nvPr>
            <p:ph type="sldNum" sz="quarter" idx="12"/>
          </p:nvPr>
        </p:nvSpPr>
        <p:spPr/>
        <p:txBody>
          <a:bodyPr/>
          <a:lstStyle>
            <a:lvl1pPr>
              <a:defRPr/>
            </a:lvl1pPr>
          </a:lstStyle>
          <a:p>
            <a:fld id="{7CD8DA50-0E3E-45C5-B7DB-EBF9FBCE9608}" type="slidenum">
              <a:rPr lang="en-US" altLang="en-US"/>
              <a:pPr/>
              <a:t>‹#›</a:t>
            </a:fld>
            <a:endParaRPr lang="en-US" altLang="en-US"/>
          </a:p>
        </p:txBody>
      </p:sp>
    </p:spTree>
    <p:extLst>
      <p:ext uri="{BB962C8B-B14F-4D97-AF65-F5344CB8AC3E}">
        <p14:creationId xmlns:p14="http://schemas.microsoft.com/office/powerpoint/2010/main" val="3927704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5248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5248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r>
              <a:rPr lang="en-US" altLang="en-US"/>
              <a:t>www.themegallery.com</a:t>
            </a:r>
          </a:p>
        </p:txBody>
      </p:sp>
      <p:sp>
        <p:nvSpPr>
          <p:cNvPr id="6" name="Footer Placeholder 5"/>
          <p:cNvSpPr>
            <a:spLocks noGrp="1"/>
          </p:cNvSpPr>
          <p:nvPr>
            <p:ph type="ftr" sz="quarter" idx="11"/>
          </p:nvPr>
        </p:nvSpPr>
        <p:spPr/>
        <p:txBody>
          <a:bodyPr/>
          <a:lstStyle>
            <a:lvl1pPr>
              <a:defRPr/>
            </a:lvl1pPr>
          </a:lstStyle>
          <a:p>
            <a:r>
              <a:rPr lang="en-US" altLang="en-US"/>
              <a:t>Company Logo</a:t>
            </a:r>
          </a:p>
        </p:txBody>
      </p:sp>
      <p:sp>
        <p:nvSpPr>
          <p:cNvPr id="7" name="Slide Number Placeholder 6"/>
          <p:cNvSpPr>
            <a:spLocks noGrp="1"/>
          </p:cNvSpPr>
          <p:nvPr>
            <p:ph type="sldNum" sz="quarter" idx="12"/>
          </p:nvPr>
        </p:nvSpPr>
        <p:spPr/>
        <p:txBody>
          <a:bodyPr/>
          <a:lstStyle>
            <a:lvl1pPr>
              <a:defRPr/>
            </a:lvl1pPr>
          </a:lstStyle>
          <a:p>
            <a:fld id="{A1BF5169-C833-4C76-8352-492DCF7FBADD}" type="slidenum">
              <a:rPr lang="en-US" altLang="en-US"/>
              <a:pPr/>
              <a:t>‹#›</a:t>
            </a:fld>
            <a:endParaRPr lang="en-US" altLang="en-US"/>
          </a:p>
        </p:txBody>
      </p:sp>
    </p:spTree>
    <p:extLst>
      <p:ext uri="{BB962C8B-B14F-4D97-AF65-F5344CB8AC3E}">
        <p14:creationId xmlns:p14="http://schemas.microsoft.com/office/powerpoint/2010/main" val="6899720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altLang="en-US"/>
              <a:t>www.themegallery.com</a:t>
            </a:r>
          </a:p>
        </p:txBody>
      </p:sp>
      <p:sp>
        <p:nvSpPr>
          <p:cNvPr id="8" name="Footer Placeholder 7"/>
          <p:cNvSpPr>
            <a:spLocks noGrp="1"/>
          </p:cNvSpPr>
          <p:nvPr>
            <p:ph type="ftr" sz="quarter" idx="11"/>
          </p:nvPr>
        </p:nvSpPr>
        <p:spPr/>
        <p:txBody>
          <a:bodyPr/>
          <a:lstStyle>
            <a:lvl1pPr>
              <a:defRPr/>
            </a:lvl1pPr>
          </a:lstStyle>
          <a:p>
            <a:r>
              <a:rPr lang="en-US" altLang="en-US"/>
              <a:t>Company Logo</a:t>
            </a:r>
          </a:p>
        </p:txBody>
      </p:sp>
      <p:sp>
        <p:nvSpPr>
          <p:cNvPr id="9" name="Slide Number Placeholder 8"/>
          <p:cNvSpPr>
            <a:spLocks noGrp="1"/>
          </p:cNvSpPr>
          <p:nvPr>
            <p:ph type="sldNum" sz="quarter" idx="12"/>
          </p:nvPr>
        </p:nvSpPr>
        <p:spPr/>
        <p:txBody>
          <a:bodyPr/>
          <a:lstStyle>
            <a:lvl1pPr>
              <a:defRPr/>
            </a:lvl1pPr>
          </a:lstStyle>
          <a:p>
            <a:fld id="{120A8FF4-CCB4-46DD-BEDC-772187B31E3B}" type="slidenum">
              <a:rPr lang="en-US" altLang="en-US"/>
              <a:pPr/>
              <a:t>‹#›</a:t>
            </a:fld>
            <a:endParaRPr lang="en-US" altLang="en-US"/>
          </a:p>
        </p:txBody>
      </p:sp>
    </p:spTree>
    <p:extLst>
      <p:ext uri="{BB962C8B-B14F-4D97-AF65-F5344CB8AC3E}">
        <p14:creationId xmlns:p14="http://schemas.microsoft.com/office/powerpoint/2010/main" val="4172573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altLang="en-US"/>
              <a:t>www.themegallery.com</a:t>
            </a:r>
          </a:p>
        </p:txBody>
      </p:sp>
      <p:sp>
        <p:nvSpPr>
          <p:cNvPr id="4" name="Footer Placeholder 3"/>
          <p:cNvSpPr>
            <a:spLocks noGrp="1"/>
          </p:cNvSpPr>
          <p:nvPr>
            <p:ph type="ftr" sz="quarter" idx="11"/>
          </p:nvPr>
        </p:nvSpPr>
        <p:spPr/>
        <p:txBody>
          <a:bodyPr/>
          <a:lstStyle>
            <a:lvl1pPr>
              <a:defRPr/>
            </a:lvl1pPr>
          </a:lstStyle>
          <a:p>
            <a:r>
              <a:rPr lang="en-US" altLang="en-US"/>
              <a:t>Company Logo</a:t>
            </a:r>
          </a:p>
        </p:txBody>
      </p:sp>
      <p:sp>
        <p:nvSpPr>
          <p:cNvPr id="5" name="Slide Number Placeholder 4"/>
          <p:cNvSpPr>
            <a:spLocks noGrp="1"/>
          </p:cNvSpPr>
          <p:nvPr>
            <p:ph type="sldNum" sz="quarter" idx="12"/>
          </p:nvPr>
        </p:nvSpPr>
        <p:spPr/>
        <p:txBody>
          <a:bodyPr/>
          <a:lstStyle>
            <a:lvl1pPr>
              <a:defRPr/>
            </a:lvl1pPr>
          </a:lstStyle>
          <a:p>
            <a:fld id="{EA23D8AA-5E10-4B3F-A353-136A2C2DAA46}" type="slidenum">
              <a:rPr lang="en-US" altLang="en-US"/>
              <a:pPr/>
              <a:t>‹#›</a:t>
            </a:fld>
            <a:endParaRPr lang="en-US" altLang="en-US"/>
          </a:p>
        </p:txBody>
      </p:sp>
    </p:spTree>
    <p:extLst>
      <p:ext uri="{BB962C8B-B14F-4D97-AF65-F5344CB8AC3E}">
        <p14:creationId xmlns:p14="http://schemas.microsoft.com/office/powerpoint/2010/main" val="36298685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altLang="en-US"/>
              <a:t>www.themegallery.com</a:t>
            </a:r>
          </a:p>
        </p:txBody>
      </p:sp>
      <p:sp>
        <p:nvSpPr>
          <p:cNvPr id="3" name="Footer Placeholder 2"/>
          <p:cNvSpPr>
            <a:spLocks noGrp="1"/>
          </p:cNvSpPr>
          <p:nvPr>
            <p:ph type="ftr" sz="quarter" idx="11"/>
          </p:nvPr>
        </p:nvSpPr>
        <p:spPr/>
        <p:txBody>
          <a:bodyPr/>
          <a:lstStyle>
            <a:lvl1pPr>
              <a:defRPr/>
            </a:lvl1pPr>
          </a:lstStyle>
          <a:p>
            <a:r>
              <a:rPr lang="en-US" altLang="en-US"/>
              <a:t>Company Logo</a:t>
            </a:r>
          </a:p>
        </p:txBody>
      </p:sp>
      <p:sp>
        <p:nvSpPr>
          <p:cNvPr id="4" name="Slide Number Placeholder 3"/>
          <p:cNvSpPr>
            <a:spLocks noGrp="1"/>
          </p:cNvSpPr>
          <p:nvPr>
            <p:ph type="sldNum" sz="quarter" idx="12"/>
          </p:nvPr>
        </p:nvSpPr>
        <p:spPr/>
        <p:txBody>
          <a:bodyPr/>
          <a:lstStyle>
            <a:lvl1pPr>
              <a:defRPr/>
            </a:lvl1pPr>
          </a:lstStyle>
          <a:p>
            <a:fld id="{B75825DB-E709-487A-8C6E-54D38343FAAD}" type="slidenum">
              <a:rPr lang="en-US" altLang="en-US"/>
              <a:pPr/>
              <a:t>‹#›</a:t>
            </a:fld>
            <a:endParaRPr lang="en-US" altLang="en-US"/>
          </a:p>
        </p:txBody>
      </p:sp>
    </p:spTree>
    <p:extLst>
      <p:ext uri="{BB962C8B-B14F-4D97-AF65-F5344CB8AC3E}">
        <p14:creationId xmlns:p14="http://schemas.microsoft.com/office/powerpoint/2010/main" val="4240080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altLang="en-US"/>
              <a:t>www.themegallery.com</a:t>
            </a:r>
          </a:p>
        </p:txBody>
      </p:sp>
      <p:sp>
        <p:nvSpPr>
          <p:cNvPr id="6" name="Footer Placeholder 5"/>
          <p:cNvSpPr>
            <a:spLocks noGrp="1"/>
          </p:cNvSpPr>
          <p:nvPr>
            <p:ph type="ftr" sz="quarter" idx="11"/>
          </p:nvPr>
        </p:nvSpPr>
        <p:spPr/>
        <p:txBody>
          <a:bodyPr/>
          <a:lstStyle>
            <a:lvl1pPr>
              <a:defRPr/>
            </a:lvl1pPr>
          </a:lstStyle>
          <a:p>
            <a:r>
              <a:rPr lang="en-US" altLang="en-US"/>
              <a:t>Company Logo</a:t>
            </a:r>
          </a:p>
        </p:txBody>
      </p:sp>
      <p:sp>
        <p:nvSpPr>
          <p:cNvPr id="7" name="Slide Number Placeholder 6"/>
          <p:cNvSpPr>
            <a:spLocks noGrp="1"/>
          </p:cNvSpPr>
          <p:nvPr>
            <p:ph type="sldNum" sz="quarter" idx="12"/>
          </p:nvPr>
        </p:nvSpPr>
        <p:spPr/>
        <p:txBody>
          <a:bodyPr/>
          <a:lstStyle>
            <a:lvl1pPr>
              <a:defRPr/>
            </a:lvl1pPr>
          </a:lstStyle>
          <a:p>
            <a:fld id="{6D6F4C9E-87E4-49F4-8838-6E148EFB9122}" type="slidenum">
              <a:rPr lang="en-US" altLang="en-US"/>
              <a:pPr/>
              <a:t>‹#›</a:t>
            </a:fld>
            <a:endParaRPr lang="en-US" altLang="en-US"/>
          </a:p>
        </p:txBody>
      </p:sp>
    </p:spTree>
    <p:extLst>
      <p:ext uri="{BB962C8B-B14F-4D97-AF65-F5344CB8AC3E}">
        <p14:creationId xmlns:p14="http://schemas.microsoft.com/office/powerpoint/2010/main" val="235672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altLang="en-US"/>
              <a:t>www.themegallery.com</a:t>
            </a:r>
          </a:p>
        </p:txBody>
      </p:sp>
      <p:sp>
        <p:nvSpPr>
          <p:cNvPr id="6" name="Footer Placeholder 5"/>
          <p:cNvSpPr>
            <a:spLocks noGrp="1"/>
          </p:cNvSpPr>
          <p:nvPr>
            <p:ph type="ftr" sz="quarter" idx="11"/>
          </p:nvPr>
        </p:nvSpPr>
        <p:spPr/>
        <p:txBody>
          <a:bodyPr/>
          <a:lstStyle>
            <a:lvl1pPr>
              <a:defRPr/>
            </a:lvl1pPr>
          </a:lstStyle>
          <a:p>
            <a:r>
              <a:rPr lang="en-US" altLang="en-US"/>
              <a:t>Company Logo</a:t>
            </a:r>
          </a:p>
        </p:txBody>
      </p:sp>
      <p:sp>
        <p:nvSpPr>
          <p:cNvPr id="7" name="Slide Number Placeholder 6"/>
          <p:cNvSpPr>
            <a:spLocks noGrp="1"/>
          </p:cNvSpPr>
          <p:nvPr>
            <p:ph type="sldNum" sz="quarter" idx="12"/>
          </p:nvPr>
        </p:nvSpPr>
        <p:spPr/>
        <p:txBody>
          <a:bodyPr/>
          <a:lstStyle>
            <a:lvl1pPr>
              <a:defRPr/>
            </a:lvl1pPr>
          </a:lstStyle>
          <a:p>
            <a:fld id="{981889F7-C5AB-4295-9D6C-DBA4BDB9E653}" type="slidenum">
              <a:rPr lang="en-US" altLang="en-US"/>
              <a:pPr/>
              <a:t>‹#›</a:t>
            </a:fld>
            <a:endParaRPr lang="en-US" altLang="en-US"/>
          </a:p>
        </p:txBody>
      </p:sp>
    </p:spTree>
    <p:extLst>
      <p:ext uri="{BB962C8B-B14F-4D97-AF65-F5344CB8AC3E}">
        <p14:creationId xmlns:p14="http://schemas.microsoft.com/office/powerpoint/2010/main" val="32057851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9" name="Freeform 15"/>
          <p:cNvSpPr>
            <a:spLocks/>
          </p:cNvSpPr>
          <p:nvPr/>
        </p:nvSpPr>
        <p:spPr bwMode="gray">
          <a:xfrm>
            <a:off x="0" y="5445125"/>
            <a:ext cx="9144000" cy="1414463"/>
          </a:xfrm>
          <a:custGeom>
            <a:avLst/>
            <a:gdLst>
              <a:gd name="T0" fmla="*/ 5760 w 5760"/>
              <a:gd name="T1" fmla="*/ 885 h 891"/>
              <a:gd name="T2" fmla="*/ 5760 w 5760"/>
              <a:gd name="T3" fmla="*/ 0 h 891"/>
              <a:gd name="T4" fmla="*/ 2832 w 5760"/>
              <a:gd name="T5" fmla="*/ 626 h 891"/>
              <a:gd name="T6" fmla="*/ 0 w 5760"/>
              <a:gd name="T7" fmla="*/ 36 h 891"/>
              <a:gd name="T8" fmla="*/ 0 w 5760"/>
              <a:gd name="T9" fmla="*/ 891 h 891"/>
              <a:gd name="T10" fmla="*/ 5760 w 5760"/>
              <a:gd name="T11" fmla="*/ 885 h 891"/>
            </a:gdLst>
            <a:ahLst/>
            <a:cxnLst>
              <a:cxn ang="0">
                <a:pos x="T0" y="T1"/>
              </a:cxn>
              <a:cxn ang="0">
                <a:pos x="T2" y="T3"/>
              </a:cxn>
              <a:cxn ang="0">
                <a:pos x="T4" y="T5"/>
              </a:cxn>
              <a:cxn ang="0">
                <a:pos x="T6" y="T7"/>
              </a:cxn>
              <a:cxn ang="0">
                <a:pos x="T8" y="T9"/>
              </a:cxn>
              <a:cxn ang="0">
                <a:pos x="T10" y="T11"/>
              </a:cxn>
            </a:cxnLst>
            <a:rect l="0" t="0" r="r" b="b"/>
            <a:pathLst>
              <a:path w="5760" h="891">
                <a:moveTo>
                  <a:pt x="5760" y="885"/>
                </a:moveTo>
                <a:lnTo>
                  <a:pt x="5760" y="0"/>
                </a:lnTo>
                <a:cubicBezTo>
                  <a:pt x="4888" y="573"/>
                  <a:pt x="3696" y="609"/>
                  <a:pt x="2832" y="626"/>
                </a:cubicBezTo>
                <a:cubicBezTo>
                  <a:pt x="1968" y="643"/>
                  <a:pt x="640" y="474"/>
                  <a:pt x="0" y="36"/>
                </a:cubicBezTo>
                <a:lnTo>
                  <a:pt x="0" y="891"/>
                </a:lnTo>
                <a:lnTo>
                  <a:pt x="5760" y="885"/>
                </a:lnTo>
                <a:close/>
              </a:path>
            </a:pathLst>
          </a:custGeom>
          <a:gradFill rotWithShape="1">
            <a:gsLst>
              <a:gs pos="0">
                <a:schemeClr val="accent1"/>
              </a:gs>
              <a:gs pos="100000">
                <a:schemeClr val="accent1">
                  <a:gamma/>
                  <a:tint val="15294"/>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040" name="Object 16"/>
          <p:cNvGraphicFramePr>
            <a:graphicFrameLocks noChangeAspect="1"/>
          </p:cNvGraphicFramePr>
          <p:nvPr/>
        </p:nvGraphicFramePr>
        <p:xfrm>
          <a:off x="0" y="0"/>
          <a:ext cx="9144000" cy="692150"/>
        </p:xfrm>
        <a:graphic>
          <a:graphicData uri="http://schemas.openxmlformats.org/presentationml/2006/ole">
            <mc:AlternateContent xmlns:mc="http://schemas.openxmlformats.org/markup-compatibility/2006">
              <mc:Choice xmlns:v="urn:schemas-microsoft-com:vml" Requires="v">
                <p:oleObj spid="_x0000_s1067" name="Image" r:id="rId15" imgW="7390476" imgH="913963" progId="Photoshop.Image.6">
                  <p:embed/>
                </p:oleObj>
              </mc:Choice>
              <mc:Fallback>
                <p:oleObj name="Image" r:id="rId15" imgW="7390476" imgH="913963" progId="Photoshop.Image.6">
                  <p:embed/>
                  <p:pic>
                    <p:nvPicPr>
                      <p:cNvPr id="0" name="Object 16"/>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gray">
                      <a:xfrm>
                        <a:off x="0" y="0"/>
                        <a:ext cx="9144000" cy="69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41" name="Rectangle 17"/>
          <p:cNvSpPr>
            <a:spLocks noChangeArrowheads="1"/>
          </p:cNvSpPr>
          <p:nvPr/>
        </p:nvSpPr>
        <p:spPr bwMode="gray">
          <a:xfrm>
            <a:off x="0" y="6538913"/>
            <a:ext cx="9144000" cy="333375"/>
          </a:xfrm>
          <a:prstGeom prst="rect">
            <a:avLst/>
          </a:prstGeom>
          <a:gradFill rotWithShape="1">
            <a:gsLst>
              <a:gs pos="0">
                <a:schemeClr val="tx2"/>
              </a:gs>
              <a:gs pos="100000">
                <a:schemeClr val="accent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2" name="Rectangle 18"/>
          <p:cNvSpPr>
            <a:spLocks noChangeArrowheads="1"/>
          </p:cNvSpPr>
          <p:nvPr/>
        </p:nvSpPr>
        <p:spPr bwMode="gray">
          <a:xfrm>
            <a:off x="0" y="692150"/>
            <a:ext cx="9144000" cy="73025"/>
          </a:xfrm>
          <a:prstGeom prst="rect">
            <a:avLst/>
          </a:prstGeom>
          <a:gradFill rotWithShape="1">
            <a:gsLst>
              <a:gs pos="0">
                <a:schemeClr val="accent1"/>
              </a:gs>
              <a:gs pos="50000">
                <a:schemeClr val="accent1">
                  <a:gamma/>
                  <a:tint val="27451"/>
                  <a:invGamma/>
                </a:schemeClr>
              </a:gs>
              <a:gs pos="100000">
                <a:schemeClr val="accent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7" name="Rectangle 3"/>
          <p:cNvSpPr>
            <a:spLocks noGrp="1" noChangeArrowheads="1"/>
          </p:cNvSpPr>
          <p:nvPr>
            <p:ph type="body" idx="1"/>
          </p:nvPr>
        </p:nvSpPr>
        <p:spPr bwMode="auto">
          <a:xfrm>
            <a:off x="457200" y="900113"/>
            <a:ext cx="8229600" cy="524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white">
          <a:xfrm>
            <a:off x="457200" y="6523038"/>
            <a:ext cx="21336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solidFill>
                  <a:schemeClr val="bg1"/>
                </a:solidFill>
                <a:latin typeface="+mn-lt"/>
              </a:defRPr>
            </a:lvl1pPr>
          </a:lstStyle>
          <a:p>
            <a:r>
              <a:rPr lang="en-US" altLang="en-US"/>
              <a:t>www.themegallery.com</a:t>
            </a:r>
          </a:p>
        </p:txBody>
      </p:sp>
      <p:sp>
        <p:nvSpPr>
          <p:cNvPr id="1029" name="Rectangle 5"/>
          <p:cNvSpPr>
            <a:spLocks noGrp="1" noChangeArrowheads="1"/>
          </p:cNvSpPr>
          <p:nvPr>
            <p:ph type="ftr" sz="quarter" idx="3"/>
          </p:nvPr>
        </p:nvSpPr>
        <p:spPr bwMode="white">
          <a:xfrm>
            <a:off x="6324600" y="6537325"/>
            <a:ext cx="24384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b="1">
                <a:solidFill>
                  <a:schemeClr val="bg1"/>
                </a:solidFill>
                <a:latin typeface="+mn-lt"/>
              </a:defRPr>
            </a:lvl1pPr>
          </a:lstStyle>
          <a:p>
            <a:r>
              <a:rPr lang="en-US" altLang="en-US"/>
              <a:t>Company Logo</a:t>
            </a:r>
          </a:p>
        </p:txBody>
      </p:sp>
      <p:sp>
        <p:nvSpPr>
          <p:cNvPr id="1030" name="Rectangle 6"/>
          <p:cNvSpPr>
            <a:spLocks noGrp="1" noChangeArrowheads="1"/>
          </p:cNvSpPr>
          <p:nvPr>
            <p:ph type="sldNum" sz="quarter" idx="4"/>
          </p:nvPr>
        </p:nvSpPr>
        <p:spPr bwMode="white">
          <a:xfrm>
            <a:off x="3276600" y="6537325"/>
            <a:ext cx="21336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fld id="{58906109-D934-402C-81FC-233451D0079F}" type="slidenum">
              <a:rPr lang="en-US" altLang="en-US"/>
              <a:pPr/>
              <a:t>‹#›</a:t>
            </a:fld>
            <a:endParaRPr lang="en-US" altLang="en-US"/>
          </a:p>
        </p:txBody>
      </p:sp>
      <p:sp>
        <p:nvSpPr>
          <p:cNvPr id="1026" name="Rectangle 2"/>
          <p:cNvSpPr>
            <a:spLocks noGrp="1" noChangeArrowheads="1"/>
          </p:cNvSpPr>
          <p:nvPr>
            <p:ph type="title"/>
          </p:nvPr>
        </p:nvSpPr>
        <p:spPr bwMode="white">
          <a:xfrm>
            <a:off x="457200" y="150813"/>
            <a:ext cx="8229600" cy="563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p:txStyles>
    <p:titleStyle>
      <a:lvl1pPr algn="ctr" rtl="0" eaLnBrk="1" fontAlgn="base" hangingPunct="1">
        <a:spcBef>
          <a:spcPct val="0"/>
        </a:spcBef>
        <a:spcAft>
          <a:spcPct val="0"/>
        </a:spcAft>
        <a:defRPr sz="3200" b="1" kern="1200">
          <a:solidFill>
            <a:schemeClr val="bg1"/>
          </a:solidFill>
          <a:latin typeface="+mj-lt"/>
          <a:ea typeface="+mj-ea"/>
          <a:cs typeface="+mj-cs"/>
        </a:defRPr>
      </a:lvl1pPr>
      <a:lvl2pPr algn="ctr" rtl="0" eaLnBrk="1" fontAlgn="base" hangingPunct="1">
        <a:spcBef>
          <a:spcPct val="0"/>
        </a:spcBef>
        <a:spcAft>
          <a:spcPct val="0"/>
        </a:spcAft>
        <a:defRPr sz="3200" b="1">
          <a:solidFill>
            <a:schemeClr val="bg1"/>
          </a:solidFill>
          <a:latin typeface="Verdana" panose="020B0604030504040204" pitchFamily="34" charset="0"/>
        </a:defRPr>
      </a:lvl2pPr>
      <a:lvl3pPr algn="ctr" rtl="0" eaLnBrk="1" fontAlgn="base" hangingPunct="1">
        <a:spcBef>
          <a:spcPct val="0"/>
        </a:spcBef>
        <a:spcAft>
          <a:spcPct val="0"/>
        </a:spcAft>
        <a:defRPr sz="3200" b="1">
          <a:solidFill>
            <a:schemeClr val="bg1"/>
          </a:solidFill>
          <a:latin typeface="Verdana" panose="020B0604030504040204" pitchFamily="34" charset="0"/>
        </a:defRPr>
      </a:lvl3pPr>
      <a:lvl4pPr algn="ctr" rtl="0" eaLnBrk="1" fontAlgn="base" hangingPunct="1">
        <a:spcBef>
          <a:spcPct val="0"/>
        </a:spcBef>
        <a:spcAft>
          <a:spcPct val="0"/>
        </a:spcAft>
        <a:defRPr sz="3200" b="1">
          <a:solidFill>
            <a:schemeClr val="bg1"/>
          </a:solidFill>
          <a:latin typeface="Verdana" panose="020B0604030504040204" pitchFamily="34" charset="0"/>
        </a:defRPr>
      </a:lvl4pPr>
      <a:lvl5pPr algn="ctr" rtl="0" eaLnBrk="1" fontAlgn="base" hangingPunct="1">
        <a:spcBef>
          <a:spcPct val="0"/>
        </a:spcBef>
        <a:spcAft>
          <a:spcPct val="0"/>
        </a:spcAft>
        <a:defRPr sz="3200" b="1">
          <a:solidFill>
            <a:schemeClr val="bg1"/>
          </a:solidFill>
          <a:latin typeface="Verdana" panose="020B0604030504040204" pitchFamily="34" charset="0"/>
        </a:defRPr>
      </a:lvl5pPr>
      <a:lvl6pPr marL="457200" algn="ctr" rtl="0" eaLnBrk="1" fontAlgn="base" hangingPunct="1">
        <a:spcBef>
          <a:spcPct val="0"/>
        </a:spcBef>
        <a:spcAft>
          <a:spcPct val="0"/>
        </a:spcAft>
        <a:defRPr sz="3200" b="1">
          <a:solidFill>
            <a:schemeClr val="bg1"/>
          </a:solidFill>
          <a:latin typeface="Verdana" panose="020B0604030504040204" pitchFamily="34" charset="0"/>
        </a:defRPr>
      </a:lvl6pPr>
      <a:lvl7pPr marL="914400" algn="ctr" rtl="0" eaLnBrk="1" fontAlgn="base" hangingPunct="1">
        <a:spcBef>
          <a:spcPct val="0"/>
        </a:spcBef>
        <a:spcAft>
          <a:spcPct val="0"/>
        </a:spcAft>
        <a:defRPr sz="3200" b="1">
          <a:solidFill>
            <a:schemeClr val="bg1"/>
          </a:solidFill>
          <a:latin typeface="Verdana" panose="020B0604030504040204" pitchFamily="34" charset="0"/>
        </a:defRPr>
      </a:lvl7pPr>
      <a:lvl8pPr marL="1371600" algn="ctr" rtl="0" eaLnBrk="1" fontAlgn="base" hangingPunct="1">
        <a:spcBef>
          <a:spcPct val="0"/>
        </a:spcBef>
        <a:spcAft>
          <a:spcPct val="0"/>
        </a:spcAft>
        <a:defRPr sz="3200" b="1">
          <a:solidFill>
            <a:schemeClr val="bg1"/>
          </a:solidFill>
          <a:latin typeface="Verdana" panose="020B0604030504040204" pitchFamily="34" charset="0"/>
        </a:defRPr>
      </a:lvl8pPr>
      <a:lvl9pPr marL="1828800" algn="ctr" rtl="0" eaLnBrk="1" fontAlgn="base" hangingPunct="1">
        <a:spcBef>
          <a:spcPct val="0"/>
        </a:spcBef>
        <a:spcAft>
          <a:spcPct val="0"/>
        </a:spcAft>
        <a:defRPr sz="3200" b="1">
          <a:solidFill>
            <a:schemeClr val="bg1"/>
          </a:solidFill>
          <a:latin typeface="Verdana" panose="020B0604030504040204" pitchFamily="34" charset="0"/>
        </a:defRPr>
      </a:lvl9pPr>
    </p:titleStyle>
    <p:bodyStyle>
      <a:lvl1pPr marL="342900" indent="-342900" algn="l" rtl="0" eaLnBrk="1" fontAlgn="base" hangingPunct="1">
        <a:spcBef>
          <a:spcPct val="20000"/>
        </a:spcBef>
        <a:spcAft>
          <a:spcPct val="0"/>
        </a:spcAft>
        <a:buClr>
          <a:schemeClr val="hlink"/>
        </a:buClr>
        <a:buFont typeface="Wingdings" panose="05000000000000000000" pitchFamily="2" charset="2"/>
        <a:buChar char="v"/>
        <a:defRPr sz="2800" b="1" kern="1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anose="05000000000000000000" pitchFamily="2" charset="2"/>
        <a:buChar char="§"/>
        <a:defRPr sz="2800" kern="1200">
          <a:solidFill>
            <a:schemeClr val="tx1"/>
          </a:solidFill>
          <a:latin typeface="Arial" panose="020B0604020202020204" pitchFamily="34" charset="0"/>
          <a:ea typeface="+mn-ea"/>
          <a:cs typeface="+mn-cs"/>
        </a:defRPr>
      </a:lvl2pPr>
      <a:lvl3pPr marL="1143000" indent="-228600" algn="l" rtl="0" eaLnBrk="1" fontAlgn="base" hangingPunct="1">
        <a:spcBef>
          <a:spcPct val="20000"/>
        </a:spcBef>
        <a:spcAft>
          <a:spcPct val="0"/>
        </a:spcAft>
        <a:buClr>
          <a:schemeClr val="tx1"/>
        </a:buClr>
        <a:buChar char="•"/>
        <a:defRPr sz="2400" kern="1200">
          <a:solidFill>
            <a:schemeClr val="tx1"/>
          </a:solidFill>
          <a:latin typeface="Arial" panose="020B0604020202020204" pitchFamily="34" charset="0"/>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Arial" panose="020B0604020202020204" pitchFamily="34" charset="0"/>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jpg"/><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432816" y="1103313"/>
            <a:ext cx="8280400" cy="2447925"/>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r>
              <a:rPr lang="en-US" altLang="zh-CN" b="1" smtClean="0">
                <a:solidFill>
                  <a:srgbClr val="0066CC"/>
                </a:solidFill>
                <a:latin typeface="Times New Roman" panose="02020603050405020304" pitchFamily="18" charset="0"/>
                <a:cs typeface="Times New Roman" panose="02020603050405020304" pitchFamily="18" charset="0"/>
              </a:rPr>
              <a:t>HƯỚNG DẪN ĐIỀN PHIẾU ĐIỀU TRA HỘI NHẬP QUỐC TẾ VỀ KH&amp;CN</a:t>
            </a:r>
          </a:p>
        </p:txBody>
      </p:sp>
      <p:sp>
        <p:nvSpPr>
          <p:cNvPr id="5123" name="Rectangle 3"/>
          <p:cNvSpPr>
            <a:spLocks noChangeArrowheads="1"/>
          </p:cNvSpPr>
          <p:nvPr/>
        </p:nvSpPr>
        <p:spPr bwMode="auto">
          <a:xfrm>
            <a:off x="1547813" y="5857875"/>
            <a:ext cx="6400800" cy="595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buFontTx/>
              <a:buNone/>
            </a:pPr>
            <a:r>
              <a:rPr lang="en-US" altLang="zh-CN" sz="2400" b="1" i="1" smtClean="0">
                <a:solidFill>
                  <a:srgbClr val="0066CC"/>
                </a:solidFill>
              </a:rPr>
              <a:t>Hà Nội, 13/6/2016</a:t>
            </a:r>
            <a:endParaRPr lang="en-US" altLang="zh-CN" sz="2400" b="1" i="1">
              <a:solidFill>
                <a:srgbClr val="0066CC"/>
              </a:solidFill>
            </a:endParaRPr>
          </a:p>
        </p:txBody>
      </p:sp>
      <p:pic>
        <p:nvPicPr>
          <p:cNvPr id="5124" name="Picture 3" descr="logo NASATI.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 y="15442"/>
            <a:ext cx="762001" cy="670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TextBox 3"/>
          <p:cNvSpPr txBox="1">
            <a:spLocks noChangeArrowheads="1"/>
          </p:cNvSpPr>
          <p:nvPr/>
        </p:nvSpPr>
        <p:spPr bwMode="auto">
          <a:xfrm>
            <a:off x="916134" y="152400"/>
            <a:ext cx="82296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spcBef>
                <a:spcPts val="600"/>
              </a:spcBef>
              <a:spcAft>
                <a:spcPts val="600"/>
              </a:spcAft>
              <a:buFontTx/>
              <a:buNone/>
            </a:pPr>
            <a:r>
              <a:rPr lang="en-US" altLang="en-US" sz="2200" b="1">
                <a:solidFill>
                  <a:schemeClr val="bg1"/>
                </a:solidFill>
                <a:latin typeface="Constantia" panose="02030602050306030303" pitchFamily="18" charset="0"/>
              </a:rPr>
              <a:t>CỤC THÔNG TIN KHOA HỌC VÀ CÔNG NGHỆ QUỐC GIA</a:t>
            </a: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01436" y="3862916"/>
            <a:ext cx="1144297" cy="1087755"/>
          </a:xfrm>
          <a:prstGeom prst="rect">
            <a:avLst/>
          </a:prstGeom>
        </p:spPr>
      </p:pic>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22194" y="3880628"/>
            <a:ext cx="1219874" cy="1097455"/>
          </a:xfrm>
          <a:prstGeom prst="rect">
            <a:avLst/>
          </a:prstGeom>
        </p:spPr>
      </p:pic>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58535" y="3733801"/>
            <a:ext cx="2324997" cy="1309074"/>
          </a:xfrm>
          <a:prstGeom prst="rect">
            <a:avLst/>
          </a:prstGeom>
        </p:spPr>
      </p:pic>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57800" y="3862916"/>
            <a:ext cx="1205026" cy="1087755"/>
          </a:xfrm>
          <a:prstGeom prst="rect">
            <a:avLst/>
          </a:prstGeom>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52400" y="3822510"/>
            <a:ext cx="2327611" cy="1404226"/>
          </a:xfrm>
          <a:prstGeom prst="rect">
            <a:avLst/>
          </a:prstGeom>
        </p:spPr>
      </p:pic>
    </p:spTree>
    <p:extLst>
      <p:ext uri="{BB962C8B-B14F-4D97-AF65-F5344CB8AC3E}">
        <p14:creationId xmlns:p14="http://schemas.microsoft.com/office/powerpoint/2010/main" val="32653739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762000" y="68840"/>
            <a:ext cx="8915400" cy="563562"/>
          </a:xfrm>
        </p:spPr>
        <p:txBody>
          <a:bodyPr/>
          <a:lstStyle/>
          <a:p>
            <a:pPr eaLnBrk="0" hangingPunct="0"/>
            <a:r>
              <a:rPr lang="en-US" sz="2400" smtClean="0"/>
              <a:t>2. Kết </a:t>
            </a:r>
            <a:r>
              <a:rPr lang="en-US" sz="2400"/>
              <a:t>quả h</a:t>
            </a:r>
            <a:r>
              <a:rPr lang="vi-VN" sz="2400"/>
              <a:t>oạt động </a:t>
            </a:r>
            <a:r>
              <a:rPr lang="en-US" sz="2400"/>
              <a:t>n</a:t>
            </a:r>
            <a:r>
              <a:rPr lang="vi-VN" sz="2400"/>
              <a:t>ghiên </a:t>
            </a:r>
            <a:r>
              <a:rPr lang="en-US" sz="2400" smtClean="0"/>
              <a:t>cứu hội </a:t>
            </a:r>
            <a:r>
              <a:rPr lang="en-US" sz="2400"/>
              <a:t>nhập </a:t>
            </a:r>
            <a:r>
              <a:rPr lang="en-US" sz="2400" smtClean="0"/>
              <a:t/>
            </a:r>
            <a:br>
              <a:rPr lang="en-US" sz="2400" smtClean="0"/>
            </a:br>
            <a:r>
              <a:rPr lang="en-US" sz="2400" smtClean="0"/>
              <a:t>quốc </a:t>
            </a:r>
            <a:r>
              <a:rPr lang="en-US" sz="2400"/>
              <a:t>tế </a:t>
            </a:r>
            <a:r>
              <a:rPr lang="en-US" sz="2400" smtClean="0"/>
              <a:t>về </a:t>
            </a:r>
            <a:r>
              <a:rPr lang="en-US" sz="2400"/>
              <a:t>KH&amp;CN</a:t>
            </a:r>
            <a:endParaRPr lang="en-US" altLang="en-US" sz="2400">
              <a:solidFill>
                <a:srgbClr val="000000"/>
              </a:solidFill>
            </a:endParaRPr>
          </a:p>
        </p:txBody>
      </p:sp>
      <p:pic>
        <p:nvPicPr>
          <p:cNvPr id="19" name="Picture 3" descr="logo NASATI.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15442"/>
            <a:ext cx="762001" cy="670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p:cNvPicPr>
            <a:picLocks noChangeAspect="1"/>
          </p:cNvPicPr>
          <p:nvPr/>
        </p:nvPicPr>
        <p:blipFill>
          <a:blip r:embed="rId3"/>
          <a:stretch>
            <a:fillRect/>
          </a:stretch>
        </p:blipFill>
        <p:spPr>
          <a:xfrm>
            <a:off x="409147" y="1143000"/>
            <a:ext cx="8582453" cy="390519"/>
          </a:xfrm>
          <a:prstGeom prst="rect">
            <a:avLst/>
          </a:prstGeom>
        </p:spPr>
      </p:pic>
      <p:pic>
        <p:nvPicPr>
          <p:cNvPr id="6" name="Picture 5"/>
          <p:cNvPicPr>
            <a:picLocks noChangeAspect="1"/>
          </p:cNvPicPr>
          <p:nvPr/>
        </p:nvPicPr>
        <p:blipFill>
          <a:blip r:embed="rId4"/>
          <a:stretch>
            <a:fillRect/>
          </a:stretch>
        </p:blipFill>
        <p:spPr>
          <a:xfrm>
            <a:off x="370237" y="1522979"/>
            <a:ext cx="8621363" cy="2833704"/>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11568" y="6019800"/>
            <a:ext cx="1332432" cy="850393"/>
          </a:xfrm>
          <a:prstGeom prst="rect">
            <a:avLst/>
          </a:prstGeom>
        </p:spPr>
      </p:pic>
    </p:spTree>
    <p:extLst>
      <p:ext uri="{BB962C8B-B14F-4D97-AF65-F5344CB8AC3E}">
        <p14:creationId xmlns:p14="http://schemas.microsoft.com/office/powerpoint/2010/main" val="26850135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762000" y="68840"/>
            <a:ext cx="8915400" cy="563562"/>
          </a:xfrm>
        </p:spPr>
        <p:txBody>
          <a:bodyPr/>
          <a:lstStyle/>
          <a:p>
            <a:pPr eaLnBrk="0" hangingPunct="0"/>
            <a:r>
              <a:rPr lang="en-US" sz="2400" smtClean="0"/>
              <a:t>2. Kết </a:t>
            </a:r>
            <a:r>
              <a:rPr lang="en-US" sz="2400"/>
              <a:t>quả h</a:t>
            </a:r>
            <a:r>
              <a:rPr lang="vi-VN" sz="2400"/>
              <a:t>oạt động </a:t>
            </a:r>
            <a:r>
              <a:rPr lang="en-US" sz="2400"/>
              <a:t>n</a:t>
            </a:r>
            <a:r>
              <a:rPr lang="vi-VN" sz="2400"/>
              <a:t>ghiên </a:t>
            </a:r>
            <a:r>
              <a:rPr lang="en-US" sz="2400" smtClean="0"/>
              <a:t>cứu hội </a:t>
            </a:r>
            <a:r>
              <a:rPr lang="en-US" sz="2400"/>
              <a:t>nhập </a:t>
            </a:r>
            <a:r>
              <a:rPr lang="en-US" sz="2400" smtClean="0"/>
              <a:t/>
            </a:r>
            <a:br>
              <a:rPr lang="en-US" sz="2400" smtClean="0"/>
            </a:br>
            <a:r>
              <a:rPr lang="en-US" sz="2400" smtClean="0"/>
              <a:t>quốc </a:t>
            </a:r>
            <a:r>
              <a:rPr lang="en-US" sz="2400"/>
              <a:t>tế </a:t>
            </a:r>
            <a:r>
              <a:rPr lang="en-US" sz="2400" smtClean="0"/>
              <a:t>về </a:t>
            </a:r>
            <a:r>
              <a:rPr lang="en-US" sz="2400"/>
              <a:t>KH&amp;CN</a:t>
            </a:r>
            <a:endParaRPr lang="en-US" altLang="en-US" sz="2400">
              <a:solidFill>
                <a:srgbClr val="000000"/>
              </a:solidFill>
            </a:endParaRPr>
          </a:p>
        </p:txBody>
      </p:sp>
      <p:pic>
        <p:nvPicPr>
          <p:cNvPr id="19" name="Picture 3" descr="logo NASATI.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15442"/>
            <a:ext cx="762001" cy="670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3"/>
          <a:stretch>
            <a:fillRect/>
          </a:stretch>
        </p:blipFill>
        <p:spPr>
          <a:xfrm>
            <a:off x="0" y="990600"/>
            <a:ext cx="9147313" cy="4114800"/>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11568" y="6019800"/>
            <a:ext cx="1332432" cy="850393"/>
          </a:xfrm>
          <a:prstGeom prst="rect">
            <a:avLst/>
          </a:prstGeom>
        </p:spPr>
      </p:pic>
    </p:spTree>
    <p:extLst>
      <p:ext uri="{BB962C8B-B14F-4D97-AF65-F5344CB8AC3E}">
        <p14:creationId xmlns:p14="http://schemas.microsoft.com/office/powerpoint/2010/main" val="33388082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762000" y="68840"/>
            <a:ext cx="8915400" cy="563562"/>
          </a:xfrm>
        </p:spPr>
        <p:txBody>
          <a:bodyPr/>
          <a:lstStyle/>
          <a:p>
            <a:pPr eaLnBrk="0" hangingPunct="0"/>
            <a:r>
              <a:rPr lang="en-US" sz="2400" smtClean="0"/>
              <a:t>2. Kết </a:t>
            </a:r>
            <a:r>
              <a:rPr lang="en-US" sz="2400"/>
              <a:t>quả h</a:t>
            </a:r>
            <a:r>
              <a:rPr lang="vi-VN" sz="2400"/>
              <a:t>oạt động </a:t>
            </a:r>
            <a:r>
              <a:rPr lang="en-US" sz="2400"/>
              <a:t>n</a:t>
            </a:r>
            <a:r>
              <a:rPr lang="vi-VN" sz="2400"/>
              <a:t>ghiên </a:t>
            </a:r>
            <a:r>
              <a:rPr lang="en-US" sz="2400" smtClean="0"/>
              <a:t>cứu hội </a:t>
            </a:r>
            <a:r>
              <a:rPr lang="en-US" sz="2400"/>
              <a:t>nhập </a:t>
            </a:r>
            <a:r>
              <a:rPr lang="en-US" sz="2400" smtClean="0"/>
              <a:t/>
            </a:r>
            <a:br>
              <a:rPr lang="en-US" sz="2400" smtClean="0"/>
            </a:br>
            <a:r>
              <a:rPr lang="en-US" sz="2400" smtClean="0"/>
              <a:t>quốc </a:t>
            </a:r>
            <a:r>
              <a:rPr lang="en-US" sz="2400"/>
              <a:t>tế </a:t>
            </a:r>
            <a:r>
              <a:rPr lang="en-US" sz="2400" smtClean="0"/>
              <a:t>về </a:t>
            </a:r>
            <a:r>
              <a:rPr lang="en-US" sz="2400"/>
              <a:t>KH&amp;CN</a:t>
            </a:r>
            <a:endParaRPr lang="en-US" altLang="en-US" sz="2400">
              <a:solidFill>
                <a:srgbClr val="000000"/>
              </a:solidFill>
            </a:endParaRPr>
          </a:p>
        </p:txBody>
      </p:sp>
      <p:pic>
        <p:nvPicPr>
          <p:cNvPr id="19" name="Picture 3" descr="logo NASATI.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15442"/>
            <a:ext cx="762001" cy="670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3"/>
          <a:stretch>
            <a:fillRect/>
          </a:stretch>
        </p:blipFill>
        <p:spPr>
          <a:xfrm>
            <a:off x="-18288" y="1371600"/>
            <a:ext cx="9087928" cy="3276600"/>
          </a:xfrm>
          <a:prstGeom prst="rect">
            <a:avLst/>
          </a:prstGeom>
        </p:spPr>
      </p:pic>
      <p:pic>
        <p:nvPicPr>
          <p:cNvPr id="4" name="Picture 3"/>
          <p:cNvPicPr>
            <a:picLocks noChangeAspect="1"/>
          </p:cNvPicPr>
          <p:nvPr/>
        </p:nvPicPr>
        <p:blipFill>
          <a:blip r:embed="rId4"/>
          <a:stretch>
            <a:fillRect/>
          </a:stretch>
        </p:blipFill>
        <p:spPr>
          <a:xfrm>
            <a:off x="1600200" y="914400"/>
            <a:ext cx="6388100" cy="304800"/>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11568" y="6019800"/>
            <a:ext cx="1332432" cy="850393"/>
          </a:xfrm>
          <a:prstGeom prst="rect">
            <a:avLst/>
          </a:prstGeom>
        </p:spPr>
      </p:pic>
    </p:spTree>
    <p:extLst>
      <p:ext uri="{BB962C8B-B14F-4D97-AF65-F5344CB8AC3E}">
        <p14:creationId xmlns:p14="http://schemas.microsoft.com/office/powerpoint/2010/main" val="39196075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762000" y="68840"/>
            <a:ext cx="8915400" cy="563562"/>
          </a:xfrm>
        </p:spPr>
        <p:txBody>
          <a:bodyPr/>
          <a:lstStyle/>
          <a:p>
            <a:pPr eaLnBrk="0" hangingPunct="0"/>
            <a:r>
              <a:rPr lang="en-US" sz="2400" smtClean="0"/>
              <a:t>2. Kết </a:t>
            </a:r>
            <a:r>
              <a:rPr lang="en-US" sz="2400"/>
              <a:t>quả h</a:t>
            </a:r>
            <a:r>
              <a:rPr lang="vi-VN" sz="2400"/>
              <a:t>oạt động </a:t>
            </a:r>
            <a:r>
              <a:rPr lang="en-US" sz="2400"/>
              <a:t>n</a:t>
            </a:r>
            <a:r>
              <a:rPr lang="vi-VN" sz="2400"/>
              <a:t>ghiên </a:t>
            </a:r>
            <a:r>
              <a:rPr lang="en-US" sz="2400" smtClean="0"/>
              <a:t>cứu hội </a:t>
            </a:r>
            <a:r>
              <a:rPr lang="en-US" sz="2400"/>
              <a:t>nhập </a:t>
            </a:r>
            <a:r>
              <a:rPr lang="en-US" sz="2400" smtClean="0"/>
              <a:t/>
            </a:r>
            <a:br>
              <a:rPr lang="en-US" sz="2400" smtClean="0"/>
            </a:br>
            <a:r>
              <a:rPr lang="en-US" sz="2400" smtClean="0"/>
              <a:t>quốc </a:t>
            </a:r>
            <a:r>
              <a:rPr lang="en-US" sz="2400"/>
              <a:t>tế </a:t>
            </a:r>
            <a:r>
              <a:rPr lang="en-US" sz="2400" smtClean="0"/>
              <a:t>về </a:t>
            </a:r>
            <a:r>
              <a:rPr lang="en-US" sz="2400"/>
              <a:t>KH&amp;CN</a:t>
            </a:r>
            <a:endParaRPr lang="en-US" altLang="en-US" sz="2400">
              <a:solidFill>
                <a:srgbClr val="000000"/>
              </a:solidFill>
            </a:endParaRPr>
          </a:p>
        </p:txBody>
      </p:sp>
      <p:pic>
        <p:nvPicPr>
          <p:cNvPr id="19" name="Picture 3" descr="logo NASATI.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15442"/>
            <a:ext cx="762001" cy="670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3"/>
          <a:stretch>
            <a:fillRect/>
          </a:stretch>
        </p:blipFill>
        <p:spPr>
          <a:xfrm>
            <a:off x="533400" y="1600200"/>
            <a:ext cx="8401050" cy="2286000"/>
          </a:xfrm>
          <a:prstGeom prst="rect">
            <a:avLst/>
          </a:prstGeom>
        </p:spPr>
      </p:pic>
      <p:pic>
        <p:nvPicPr>
          <p:cNvPr id="6" name="Picture 5"/>
          <p:cNvPicPr>
            <a:picLocks noChangeAspect="1"/>
          </p:cNvPicPr>
          <p:nvPr/>
        </p:nvPicPr>
        <p:blipFill>
          <a:blip r:embed="rId4"/>
          <a:stretch>
            <a:fillRect/>
          </a:stretch>
        </p:blipFill>
        <p:spPr>
          <a:xfrm>
            <a:off x="1600200" y="914400"/>
            <a:ext cx="6388100" cy="304800"/>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11568" y="6019800"/>
            <a:ext cx="1332432" cy="850393"/>
          </a:xfrm>
          <a:prstGeom prst="rect">
            <a:avLst/>
          </a:prstGeom>
        </p:spPr>
      </p:pic>
    </p:spTree>
    <p:extLst>
      <p:ext uri="{BB962C8B-B14F-4D97-AF65-F5344CB8AC3E}">
        <p14:creationId xmlns:p14="http://schemas.microsoft.com/office/powerpoint/2010/main" val="6338086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762000" y="68840"/>
            <a:ext cx="8915400" cy="563562"/>
          </a:xfrm>
        </p:spPr>
        <p:txBody>
          <a:bodyPr/>
          <a:lstStyle/>
          <a:p>
            <a:pPr eaLnBrk="0" hangingPunct="0"/>
            <a:r>
              <a:rPr lang="en-US" sz="2400" smtClean="0"/>
              <a:t>2. Kết </a:t>
            </a:r>
            <a:r>
              <a:rPr lang="en-US" sz="2400"/>
              <a:t>quả h</a:t>
            </a:r>
            <a:r>
              <a:rPr lang="vi-VN" sz="2400"/>
              <a:t>oạt động </a:t>
            </a:r>
            <a:r>
              <a:rPr lang="en-US" sz="2400"/>
              <a:t>n</a:t>
            </a:r>
            <a:r>
              <a:rPr lang="vi-VN" sz="2400"/>
              <a:t>ghiên </a:t>
            </a:r>
            <a:r>
              <a:rPr lang="en-US" sz="2400" smtClean="0"/>
              <a:t>cứu hội </a:t>
            </a:r>
            <a:r>
              <a:rPr lang="en-US" sz="2400"/>
              <a:t>nhập </a:t>
            </a:r>
            <a:r>
              <a:rPr lang="en-US" sz="2400" smtClean="0"/>
              <a:t/>
            </a:r>
            <a:br>
              <a:rPr lang="en-US" sz="2400" smtClean="0"/>
            </a:br>
            <a:r>
              <a:rPr lang="en-US" sz="2400" smtClean="0"/>
              <a:t>quốc </a:t>
            </a:r>
            <a:r>
              <a:rPr lang="en-US" sz="2400"/>
              <a:t>tế </a:t>
            </a:r>
            <a:r>
              <a:rPr lang="en-US" sz="2400" smtClean="0"/>
              <a:t>về </a:t>
            </a:r>
            <a:r>
              <a:rPr lang="en-US" sz="2400"/>
              <a:t>KH&amp;CN</a:t>
            </a:r>
            <a:endParaRPr lang="en-US" altLang="en-US" sz="2400">
              <a:solidFill>
                <a:srgbClr val="000000"/>
              </a:solidFill>
            </a:endParaRPr>
          </a:p>
        </p:txBody>
      </p:sp>
      <p:pic>
        <p:nvPicPr>
          <p:cNvPr id="19" name="Picture 3" descr="logo NASATI.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15442"/>
            <a:ext cx="762001" cy="670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3"/>
          <a:stretch>
            <a:fillRect/>
          </a:stretch>
        </p:blipFill>
        <p:spPr>
          <a:xfrm>
            <a:off x="228600" y="1524000"/>
            <a:ext cx="8676059" cy="3043370"/>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11568" y="6019800"/>
            <a:ext cx="1332432" cy="850393"/>
          </a:xfrm>
          <a:prstGeom prst="rect">
            <a:avLst/>
          </a:prstGeom>
        </p:spPr>
      </p:pic>
    </p:spTree>
    <p:extLst>
      <p:ext uri="{BB962C8B-B14F-4D97-AF65-F5344CB8AC3E}">
        <p14:creationId xmlns:p14="http://schemas.microsoft.com/office/powerpoint/2010/main" val="5358861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533400" y="68840"/>
            <a:ext cx="8915400" cy="563562"/>
          </a:xfrm>
        </p:spPr>
        <p:txBody>
          <a:bodyPr/>
          <a:lstStyle/>
          <a:p>
            <a:pPr eaLnBrk="0" hangingPunct="0"/>
            <a:r>
              <a:rPr lang="en-US" sz="2400" smtClean="0"/>
              <a:t>3. Đánh </a:t>
            </a:r>
            <a:r>
              <a:rPr lang="en-US" sz="2400"/>
              <a:t>giá về điều kiện hội nhập quốc tế về KH&amp;CN của đơn vị</a:t>
            </a:r>
            <a:endParaRPr lang="en-US" altLang="en-US" sz="2400">
              <a:solidFill>
                <a:srgbClr val="000000"/>
              </a:solidFill>
            </a:endParaRPr>
          </a:p>
        </p:txBody>
      </p:sp>
      <p:pic>
        <p:nvPicPr>
          <p:cNvPr id="19" name="Picture 3" descr="logo NASATI.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15442"/>
            <a:ext cx="762001" cy="670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3"/>
          <a:stretch>
            <a:fillRect/>
          </a:stretch>
        </p:blipFill>
        <p:spPr>
          <a:xfrm>
            <a:off x="228599" y="1371600"/>
            <a:ext cx="8870913" cy="4038600"/>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11568" y="6019800"/>
            <a:ext cx="1332432" cy="850393"/>
          </a:xfrm>
          <a:prstGeom prst="rect">
            <a:avLst/>
          </a:prstGeom>
        </p:spPr>
      </p:pic>
    </p:spTree>
    <p:extLst>
      <p:ext uri="{BB962C8B-B14F-4D97-AF65-F5344CB8AC3E}">
        <p14:creationId xmlns:p14="http://schemas.microsoft.com/office/powerpoint/2010/main" val="1824419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533400" y="68840"/>
            <a:ext cx="8915400" cy="563562"/>
          </a:xfrm>
        </p:spPr>
        <p:txBody>
          <a:bodyPr/>
          <a:lstStyle/>
          <a:p>
            <a:pPr eaLnBrk="0" hangingPunct="0"/>
            <a:r>
              <a:rPr lang="en-US" altLang="en-US" sz="2400" dirty="0" err="1" smtClean="0"/>
              <a:t>Tính</a:t>
            </a:r>
            <a:r>
              <a:rPr lang="en-US" altLang="en-US" sz="2400" dirty="0" smtClean="0"/>
              <a:t> </a:t>
            </a:r>
            <a:r>
              <a:rPr lang="en-US" altLang="en-US" sz="2400" dirty="0" err="1" smtClean="0"/>
              <a:t>hợp</a:t>
            </a:r>
            <a:r>
              <a:rPr lang="en-US" altLang="en-US" sz="2400" dirty="0" smtClean="0"/>
              <a:t> </a:t>
            </a:r>
            <a:r>
              <a:rPr lang="en-US" altLang="en-US" sz="2400" dirty="0" err="1" smtClean="0"/>
              <a:t>pháp</a:t>
            </a:r>
            <a:r>
              <a:rPr lang="en-US" altLang="en-US" sz="2400" dirty="0" smtClean="0"/>
              <a:t> </a:t>
            </a:r>
            <a:r>
              <a:rPr lang="en-US" altLang="en-US" sz="2400" dirty="0" err="1" smtClean="0"/>
              <a:t>của</a:t>
            </a:r>
            <a:r>
              <a:rPr lang="en-US" altLang="en-US" sz="2400" dirty="0" smtClean="0"/>
              <a:t> </a:t>
            </a:r>
            <a:r>
              <a:rPr lang="en-US" altLang="en-US" sz="2400" dirty="0" err="1" smtClean="0"/>
              <a:t>phiếu</a:t>
            </a:r>
            <a:r>
              <a:rPr lang="en-US" altLang="en-US" sz="2400" dirty="0" smtClean="0"/>
              <a:t> </a:t>
            </a:r>
            <a:r>
              <a:rPr lang="en-US" altLang="en-US" sz="2400" dirty="0" err="1" smtClean="0"/>
              <a:t>điều</a:t>
            </a:r>
            <a:r>
              <a:rPr lang="en-US" altLang="en-US" sz="2400" dirty="0" smtClean="0"/>
              <a:t> </a:t>
            </a:r>
            <a:r>
              <a:rPr lang="en-US" altLang="en-US" sz="2400" dirty="0" err="1" smtClean="0"/>
              <a:t>tra</a:t>
            </a:r>
            <a:endParaRPr lang="en-US" altLang="en-US" sz="2400" dirty="0">
              <a:solidFill>
                <a:srgbClr val="000000"/>
              </a:solidFill>
            </a:endParaRPr>
          </a:p>
        </p:txBody>
      </p:sp>
      <p:pic>
        <p:nvPicPr>
          <p:cNvPr id="19" name="Picture 3" descr="logo NASATI.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15442"/>
            <a:ext cx="762001" cy="670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11568" y="6019800"/>
            <a:ext cx="1332432" cy="850393"/>
          </a:xfrm>
          <a:prstGeom prst="rect">
            <a:avLst/>
          </a:prstGeom>
        </p:spPr>
      </p:pic>
      <p:pic>
        <p:nvPicPr>
          <p:cNvPr id="2" name="Picture 1"/>
          <p:cNvPicPr>
            <a:picLocks noChangeAspect="1"/>
          </p:cNvPicPr>
          <p:nvPr/>
        </p:nvPicPr>
        <p:blipFill>
          <a:blip r:embed="rId4"/>
          <a:stretch>
            <a:fillRect/>
          </a:stretch>
        </p:blipFill>
        <p:spPr>
          <a:xfrm>
            <a:off x="228600" y="1905000"/>
            <a:ext cx="8597699" cy="2130464"/>
          </a:xfrm>
          <a:prstGeom prst="rect">
            <a:avLst/>
          </a:prstGeom>
        </p:spPr>
      </p:pic>
    </p:spTree>
    <p:extLst>
      <p:ext uri="{BB962C8B-B14F-4D97-AF65-F5344CB8AC3E}">
        <p14:creationId xmlns:p14="http://schemas.microsoft.com/office/powerpoint/2010/main" val="29811959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en-US" altLang="en-US" smtClean="0"/>
              <a:t>Giới thiệu chung</a:t>
            </a:r>
            <a:endParaRPr lang="en-US" altLang="en-US">
              <a:solidFill>
                <a:schemeClr val="accent1"/>
              </a:solidFill>
            </a:endParaRPr>
          </a:p>
        </p:txBody>
      </p:sp>
      <p:grpSp>
        <p:nvGrpSpPr>
          <p:cNvPr id="87107" name="Group 67"/>
          <p:cNvGrpSpPr>
            <a:grpSpLocks/>
          </p:cNvGrpSpPr>
          <p:nvPr/>
        </p:nvGrpSpPr>
        <p:grpSpPr bwMode="auto">
          <a:xfrm>
            <a:off x="381000" y="1371600"/>
            <a:ext cx="8426450" cy="947738"/>
            <a:chOff x="1220" y="1179"/>
            <a:chExt cx="5308" cy="597"/>
          </a:xfrm>
        </p:grpSpPr>
        <p:sp>
          <p:nvSpPr>
            <p:cNvPr id="87088" name="AutoShape 48"/>
            <p:cNvSpPr>
              <a:spLocks noChangeArrowheads="1"/>
            </p:cNvSpPr>
            <p:nvPr/>
          </p:nvSpPr>
          <p:spPr bwMode="gray">
            <a:xfrm>
              <a:off x="1656" y="1179"/>
              <a:ext cx="4872" cy="597"/>
            </a:xfrm>
            <a:prstGeom prst="roundRect">
              <a:avLst>
                <a:gd name="adj" fmla="val 16667"/>
              </a:avLst>
            </a:prstGeom>
            <a:gradFill rotWithShape="1">
              <a:gsLst>
                <a:gs pos="0">
                  <a:schemeClr val="accent1">
                    <a:gamma/>
                    <a:tint val="21176"/>
                    <a:invGamma/>
                  </a:schemeClr>
                </a:gs>
                <a:gs pos="100000">
                  <a:schemeClr val="accent1"/>
                </a:gs>
              </a:gsLst>
              <a:lin ang="0" scaled="1"/>
            </a:gradFill>
            <a:ln w="12700" algn="ctr">
              <a:solidFill>
                <a:schemeClr val="bg1"/>
              </a:solidFill>
              <a:round/>
              <a:headEnd/>
              <a:tailEnd/>
            </a:ln>
            <a:effectLst>
              <a:outerShdw dist="99190" dir="2388334" algn="ctr" rotWithShape="0">
                <a:srgbClr val="333333">
                  <a:alpha val="50000"/>
                </a:srgbClr>
              </a:outerShdw>
            </a:effectLst>
          </p:spPr>
          <p:txBody>
            <a:bodyPr wrap="none" anchor="ctr"/>
            <a:lstStyle/>
            <a:p>
              <a:endParaRPr lang="en-US"/>
            </a:p>
          </p:txBody>
        </p:sp>
        <p:sp>
          <p:nvSpPr>
            <p:cNvPr id="87089" name="AutoShape 49"/>
            <p:cNvSpPr>
              <a:spLocks noChangeArrowheads="1"/>
            </p:cNvSpPr>
            <p:nvPr/>
          </p:nvSpPr>
          <p:spPr bwMode="gray">
            <a:xfrm>
              <a:off x="1220" y="1198"/>
              <a:ext cx="428" cy="460"/>
            </a:xfrm>
            <a:prstGeom prst="diamond">
              <a:avLst/>
            </a:prstGeom>
            <a:solidFill>
              <a:schemeClr val="accent1"/>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en-US"/>
            </a:p>
          </p:txBody>
        </p:sp>
        <p:sp>
          <p:nvSpPr>
            <p:cNvPr id="87090" name="Text Box 50"/>
            <p:cNvSpPr txBox="1">
              <a:spLocks noChangeArrowheads="1"/>
            </p:cNvSpPr>
            <p:nvPr/>
          </p:nvSpPr>
          <p:spPr bwMode="gray">
            <a:xfrm>
              <a:off x="1728" y="1329"/>
              <a:ext cx="4800"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0" hangingPunct="0"/>
              <a:r>
                <a:rPr lang="en-US" sz="2400" b="1" smtClean="0"/>
                <a:t>Năng lực hội nhập quốc tế của các tổ chức KH&amp;CN</a:t>
              </a:r>
              <a:endParaRPr lang="en-US" altLang="en-US" sz="2400" b="1">
                <a:solidFill>
                  <a:srgbClr val="000000"/>
                </a:solidFill>
              </a:endParaRPr>
            </a:p>
          </p:txBody>
        </p:sp>
        <p:sp>
          <p:nvSpPr>
            <p:cNvPr id="87091" name="Text Box 51"/>
            <p:cNvSpPr txBox="1">
              <a:spLocks noChangeArrowheads="1"/>
            </p:cNvSpPr>
            <p:nvPr/>
          </p:nvSpPr>
          <p:spPr bwMode="gray">
            <a:xfrm>
              <a:off x="1315" y="1260"/>
              <a:ext cx="221"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1"/>
                  </a:solidFill>
                  <a:miter lim="800000"/>
                  <a:headEnd/>
                  <a:tailEnd/>
                </a14:hiddenLine>
              </a:ext>
              <a:ext uri="{AF507438-7753-43E0-B8FC-AC1667EBCBE1}">
                <a14:hiddenEffects xmlns:a14="http://schemas.microsoft.com/office/drawing/2010/main">
                  <a:effectLst>
                    <a:outerShdw dist="92457" dir="9843276" algn="ctr" rotWithShape="0">
                      <a:schemeClr val="bg2"/>
                    </a:outerShdw>
                  </a:effectLst>
                </a14:hiddenEffects>
              </a:ext>
            </a:extLst>
          </p:spPr>
          <p:txBody>
            <a:bodyPr wrap="square">
              <a:spAutoFit/>
            </a:bodyPr>
            <a:lstStyle/>
            <a:p>
              <a:pPr algn="ctr" eaLnBrk="0" hangingPunct="0"/>
              <a:r>
                <a:rPr lang="en-US" altLang="en-US" sz="2400">
                  <a:solidFill>
                    <a:schemeClr val="bg1"/>
                  </a:solidFill>
                </a:rPr>
                <a:t>1</a:t>
              </a:r>
            </a:p>
          </p:txBody>
        </p:sp>
      </p:grpSp>
      <p:grpSp>
        <p:nvGrpSpPr>
          <p:cNvPr id="87108" name="Group 68"/>
          <p:cNvGrpSpPr>
            <a:grpSpLocks/>
          </p:cNvGrpSpPr>
          <p:nvPr/>
        </p:nvGrpSpPr>
        <p:grpSpPr bwMode="auto">
          <a:xfrm>
            <a:off x="314198" y="3163886"/>
            <a:ext cx="8493125" cy="885825"/>
            <a:chOff x="1176" y="1659"/>
            <a:chExt cx="5350" cy="558"/>
          </a:xfrm>
        </p:grpSpPr>
        <p:sp>
          <p:nvSpPr>
            <p:cNvPr id="87093" name="AutoShape 53"/>
            <p:cNvSpPr>
              <a:spLocks noChangeArrowheads="1"/>
            </p:cNvSpPr>
            <p:nvPr/>
          </p:nvSpPr>
          <p:spPr bwMode="gray">
            <a:xfrm>
              <a:off x="1584" y="1659"/>
              <a:ext cx="4942" cy="515"/>
            </a:xfrm>
            <a:prstGeom prst="roundRect">
              <a:avLst>
                <a:gd name="adj" fmla="val 16667"/>
              </a:avLst>
            </a:prstGeom>
            <a:gradFill rotWithShape="1">
              <a:gsLst>
                <a:gs pos="0">
                  <a:schemeClr val="hlink">
                    <a:gamma/>
                    <a:tint val="21176"/>
                    <a:invGamma/>
                  </a:schemeClr>
                </a:gs>
                <a:gs pos="100000">
                  <a:schemeClr val="hlink"/>
                </a:gs>
              </a:gsLst>
              <a:lin ang="0" scaled="1"/>
            </a:gradFill>
            <a:ln w="12700" algn="ctr">
              <a:solidFill>
                <a:schemeClr val="bg1"/>
              </a:solidFill>
              <a:round/>
              <a:headEnd/>
              <a:tailEnd/>
            </a:ln>
            <a:effectLst>
              <a:outerShdw dist="99190" dir="2388334" algn="ctr" rotWithShape="0">
                <a:srgbClr val="333333">
                  <a:alpha val="50000"/>
                </a:srgbClr>
              </a:outerShdw>
            </a:effectLst>
          </p:spPr>
          <p:txBody>
            <a:bodyPr wrap="none" anchor="ctr"/>
            <a:lstStyle/>
            <a:p>
              <a:endParaRPr lang="en-US"/>
            </a:p>
          </p:txBody>
        </p:sp>
        <p:sp>
          <p:nvSpPr>
            <p:cNvPr id="87094" name="AutoShape 54"/>
            <p:cNvSpPr>
              <a:spLocks noChangeArrowheads="1"/>
            </p:cNvSpPr>
            <p:nvPr/>
          </p:nvSpPr>
          <p:spPr bwMode="gray">
            <a:xfrm>
              <a:off x="1176" y="1679"/>
              <a:ext cx="432" cy="432"/>
            </a:xfrm>
            <a:prstGeom prst="diamond">
              <a:avLst/>
            </a:prstGeom>
            <a:solidFill>
              <a:schemeClr val="hlink"/>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en-US"/>
            </a:p>
          </p:txBody>
        </p:sp>
        <p:sp>
          <p:nvSpPr>
            <p:cNvPr id="87095" name="Text Box 55"/>
            <p:cNvSpPr txBox="1">
              <a:spLocks noChangeArrowheads="1"/>
            </p:cNvSpPr>
            <p:nvPr/>
          </p:nvSpPr>
          <p:spPr bwMode="gray">
            <a:xfrm>
              <a:off x="1728" y="1694"/>
              <a:ext cx="4750" cy="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0" hangingPunct="0"/>
              <a:r>
                <a:rPr lang="en-US" sz="2400" b="1" smtClean="0"/>
                <a:t>Kết quả h</a:t>
              </a:r>
              <a:r>
                <a:rPr lang="vi-VN" sz="2400" b="1" smtClean="0"/>
                <a:t>oạt động </a:t>
              </a:r>
              <a:r>
                <a:rPr lang="en-US" sz="2400" b="1" smtClean="0"/>
                <a:t>n</a:t>
              </a:r>
              <a:r>
                <a:rPr lang="vi-VN" sz="2400" b="1" smtClean="0"/>
                <a:t>ghiên </a:t>
              </a:r>
              <a:r>
                <a:rPr lang="en-US" sz="2400" b="1" smtClean="0"/>
                <a:t>cứu hội nhập quốc tế về KH&amp;CN</a:t>
              </a:r>
              <a:endParaRPr lang="en-US" altLang="en-US" sz="2400" b="1">
                <a:solidFill>
                  <a:srgbClr val="000000"/>
                </a:solidFill>
              </a:endParaRPr>
            </a:p>
          </p:txBody>
        </p:sp>
        <p:sp>
          <p:nvSpPr>
            <p:cNvPr id="87096" name="Text Box 56"/>
            <p:cNvSpPr txBox="1">
              <a:spLocks noChangeArrowheads="1"/>
            </p:cNvSpPr>
            <p:nvPr/>
          </p:nvSpPr>
          <p:spPr bwMode="gray">
            <a:xfrm>
              <a:off x="1273" y="1741"/>
              <a:ext cx="22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1"/>
                  </a:solidFill>
                  <a:miter lim="800000"/>
                  <a:headEnd/>
                  <a:tailEnd/>
                </a14:hiddenLine>
              </a:ext>
              <a:ext uri="{AF507438-7753-43E0-B8FC-AC1667EBCBE1}">
                <a14:hiddenEffects xmlns:a14="http://schemas.microsoft.com/office/drawing/2010/main">
                  <a:effectLst>
                    <a:outerShdw dist="92457" dir="9843276" algn="ctr" rotWithShape="0">
                      <a:schemeClr val="bg2"/>
                    </a:outerShdw>
                  </a:effectLst>
                </a14:hiddenEffects>
              </a:ext>
            </a:extLst>
          </p:spPr>
          <p:txBody>
            <a:bodyPr wrap="none">
              <a:spAutoFit/>
            </a:bodyPr>
            <a:lstStyle/>
            <a:p>
              <a:pPr algn="ctr" eaLnBrk="0" hangingPunct="0"/>
              <a:r>
                <a:rPr lang="en-US" altLang="en-US" sz="2400">
                  <a:solidFill>
                    <a:schemeClr val="bg1"/>
                  </a:solidFill>
                </a:rPr>
                <a:t>2</a:t>
              </a:r>
            </a:p>
          </p:txBody>
        </p:sp>
      </p:grpSp>
      <p:grpSp>
        <p:nvGrpSpPr>
          <p:cNvPr id="87109" name="Group 69"/>
          <p:cNvGrpSpPr>
            <a:grpSpLocks/>
          </p:cNvGrpSpPr>
          <p:nvPr/>
        </p:nvGrpSpPr>
        <p:grpSpPr bwMode="auto">
          <a:xfrm>
            <a:off x="314198" y="4657726"/>
            <a:ext cx="8493125" cy="898526"/>
            <a:chOff x="1344" y="2001"/>
            <a:chExt cx="5350" cy="566"/>
          </a:xfrm>
        </p:grpSpPr>
        <p:sp>
          <p:nvSpPr>
            <p:cNvPr id="87098" name="AutoShape 58"/>
            <p:cNvSpPr>
              <a:spLocks noChangeArrowheads="1"/>
            </p:cNvSpPr>
            <p:nvPr/>
          </p:nvSpPr>
          <p:spPr bwMode="gray">
            <a:xfrm>
              <a:off x="1776" y="2001"/>
              <a:ext cx="4918" cy="543"/>
            </a:xfrm>
            <a:prstGeom prst="roundRect">
              <a:avLst>
                <a:gd name="adj" fmla="val 16667"/>
              </a:avLst>
            </a:prstGeom>
            <a:gradFill rotWithShape="1">
              <a:gsLst>
                <a:gs pos="0">
                  <a:schemeClr val="folHlink">
                    <a:gamma/>
                    <a:tint val="21176"/>
                    <a:invGamma/>
                  </a:schemeClr>
                </a:gs>
                <a:gs pos="100000">
                  <a:schemeClr val="folHlink"/>
                </a:gs>
              </a:gsLst>
              <a:lin ang="0" scaled="1"/>
            </a:gradFill>
            <a:ln w="12700" algn="ctr">
              <a:solidFill>
                <a:schemeClr val="bg1"/>
              </a:solidFill>
              <a:round/>
              <a:headEnd/>
              <a:tailEnd/>
            </a:ln>
            <a:effectLst>
              <a:outerShdw dist="99190" dir="2388334" algn="ctr" rotWithShape="0">
                <a:srgbClr val="333333">
                  <a:alpha val="50000"/>
                </a:srgbClr>
              </a:outerShdw>
            </a:effectLst>
          </p:spPr>
          <p:txBody>
            <a:bodyPr wrap="none" anchor="ctr"/>
            <a:lstStyle/>
            <a:p>
              <a:endParaRPr lang="en-US"/>
            </a:p>
          </p:txBody>
        </p:sp>
        <p:sp>
          <p:nvSpPr>
            <p:cNvPr id="87099" name="AutoShape 59"/>
            <p:cNvSpPr>
              <a:spLocks noChangeArrowheads="1"/>
            </p:cNvSpPr>
            <p:nvPr/>
          </p:nvSpPr>
          <p:spPr bwMode="gray">
            <a:xfrm>
              <a:off x="1344" y="2064"/>
              <a:ext cx="432" cy="432"/>
            </a:xfrm>
            <a:prstGeom prst="diamond">
              <a:avLst/>
            </a:prstGeom>
            <a:solidFill>
              <a:schemeClr val="folHlink"/>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en-US"/>
            </a:p>
          </p:txBody>
        </p:sp>
        <p:sp>
          <p:nvSpPr>
            <p:cNvPr id="87100" name="Text Box 60"/>
            <p:cNvSpPr txBox="1">
              <a:spLocks noChangeArrowheads="1"/>
            </p:cNvSpPr>
            <p:nvPr/>
          </p:nvSpPr>
          <p:spPr bwMode="gray">
            <a:xfrm>
              <a:off x="1728" y="2044"/>
              <a:ext cx="4918" cy="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0" hangingPunct="0"/>
              <a:r>
                <a:rPr lang="en-US" sz="2400" b="1" smtClean="0"/>
                <a:t>Đánh giá về điều kiện hội nhập quốc tế về KH&amp;CN của đơn vị</a:t>
              </a:r>
              <a:endParaRPr lang="en-US" altLang="en-US" sz="2400" b="1">
                <a:solidFill>
                  <a:srgbClr val="000000"/>
                </a:solidFill>
              </a:endParaRPr>
            </a:p>
          </p:txBody>
        </p:sp>
        <p:sp>
          <p:nvSpPr>
            <p:cNvPr id="87101" name="Text Box 61"/>
            <p:cNvSpPr txBox="1">
              <a:spLocks noChangeArrowheads="1"/>
            </p:cNvSpPr>
            <p:nvPr/>
          </p:nvSpPr>
          <p:spPr bwMode="gray">
            <a:xfrm>
              <a:off x="1441" y="2126"/>
              <a:ext cx="22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1"/>
                  </a:solidFill>
                  <a:miter lim="800000"/>
                  <a:headEnd/>
                  <a:tailEnd/>
                </a14:hiddenLine>
              </a:ext>
              <a:ext uri="{AF507438-7753-43E0-B8FC-AC1667EBCBE1}">
                <a14:hiddenEffects xmlns:a14="http://schemas.microsoft.com/office/drawing/2010/main">
                  <a:effectLst>
                    <a:outerShdw dist="92457" dir="9843276" algn="ctr" rotWithShape="0">
                      <a:schemeClr val="bg2"/>
                    </a:outerShdw>
                  </a:effectLst>
                </a14:hiddenEffects>
              </a:ext>
            </a:extLst>
          </p:spPr>
          <p:txBody>
            <a:bodyPr wrap="none">
              <a:spAutoFit/>
            </a:bodyPr>
            <a:lstStyle/>
            <a:p>
              <a:pPr algn="ctr" eaLnBrk="0" hangingPunct="0"/>
              <a:r>
                <a:rPr lang="en-US" altLang="en-US" sz="2400">
                  <a:solidFill>
                    <a:schemeClr val="bg1"/>
                  </a:solidFill>
                </a:rPr>
                <a:t>3</a:t>
              </a:r>
            </a:p>
          </p:txBody>
        </p:sp>
      </p:grpSp>
      <p:pic>
        <p:nvPicPr>
          <p:cNvPr id="30" name="Picture 3" descr="logo NASATI.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15442"/>
            <a:ext cx="762001" cy="670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11568" y="6019800"/>
            <a:ext cx="1332432" cy="850393"/>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609600" y="152400"/>
            <a:ext cx="8610600" cy="563562"/>
          </a:xfrm>
        </p:spPr>
        <p:txBody>
          <a:bodyPr/>
          <a:lstStyle/>
          <a:p>
            <a:r>
              <a:rPr lang="en-US" sz="2800" smtClean="0"/>
              <a:t>Thông tin chung</a:t>
            </a:r>
            <a:endParaRPr lang="en-US" altLang="en-US" sz="2800">
              <a:solidFill>
                <a:schemeClr val="accent1"/>
              </a:solidFill>
            </a:endParaRPr>
          </a:p>
        </p:txBody>
      </p:sp>
      <p:pic>
        <p:nvPicPr>
          <p:cNvPr id="19" name="Picture 3" descr="logo NASATI.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15442"/>
            <a:ext cx="762001" cy="670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3"/>
          <a:stretch>
            <a:fillRect/>
          </a:stretch>
        </p:blipFill>
        <p:spPr>
          <a:xfrm>
            <a:off x="0" y="707136"/>
            <a:ext cx="9144000" cy="5172838"/>
          </a:xfrm>
          <a:prstGeom prst="rect">
            <a:avLst/>
          </a:prstGeom>
        </p:spPr>
      </p:pic>
      <p:pic>
        <p:nvPicPr>
          <p:cNvPr id="37" name="Picture 3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11568" y="6019800"/>
            <a:ext cx="1332432" cy="850393"/>
          </a:xfrm>
          <a:prstGeom prst="rect">
            <a:avLst/>
          </a:prstGeom>
        </p:spPr>
      </p:pic>
    </p:spTree>
    <p:extLst>
      <p:ext uri="{BB962C8B-B14F-4D97-AF65-F5344CB8AC3E}">
        <p14:creationId xmlns:p14="http://schemas.microsoft.com/office/powerpoint/2010/main" val="30210184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457200" y="30480"/>
            <a:ext cx="8915400" cy="563562"/>
          </a:xfrm>
        </p:spPr>
        <p:txBody>
          <a:bodyPr/>
          <a:lstStyle/>
          <a:p>
            <a:pPr eaLnBrk="0" hangingPunct="0"/>
            <a:r>
              <a:rPr lang="en-US" sz="2200" smtClean="0"/>
              <a:t>1. Năng </a:t>
            </a:r>
            <a:r>
              <a:rPr lang="en-US" sz="2200"/>
              <a:t>lực hội nhập quốc tế của các tổ chức KH&amp;CN</a:t>
            </a:r>
            <a:endParaRPr lang="en-US" altLang="en-US" sz="2200">
              <a:solidFill>
                <a:srgbClr val="000000"/>
              </a:solidFill>
            </a:endParaRPr>
          </a:p>
        </p:txBody>
      </p:sp>
      <p:pic>
        <p:nvPicPr>
          <p:cNvPr id="19" name="Picture 3" descr="logo NASATI.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15442"/>
            <a:ext cx="762001" cy="670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3"/>
          <a:stretch>
            <a:fillRect/>
          </a:stretch>
        </p:blipFill>
        <p:spPr>
          <a:xfrm>
            <a:off x="0" y="2362200"/>
            <a:ext cx="9096375" cy="2566416"/>
          </a:xfrm>
          <a:prstGeom prst="rect">
            <a:avLst/>
          </a:prstGeom>
        </p:spPr>
      </p:pic>
      <p:sp>
        <p:nvSpPr>
          <p:cNvPr id="8" name="Round Diagonal Corner Rectangle 7"/>
          <p:cNvSpPr/>
          <p:nvPr/>
        </p:nvSpPr>
        <p:spPr bwMode="auto">
          <a:xfrm>
            <a:off x="380999" y="5523542"/>
            <a:ext cx="8748903" cy="994029"/>
          </a:xfrm>
          <a:prstGeom prst="round2Diag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a:extLst/>
        </p:spPr>
        <p:txBody>
          <a:bodyPr/>
          <a:lstStyle/>
          <a:p>
            <a:pPr algn="just" eaLnBrk="1" hangingPunct="1">
              <a:buFont typeface="Arial" panose="020B0604020202020204" pitchFamily="34" charset="0"/>
              <a:buNone/>
              <a:defRPr/>
            </a:pPr>
            <a:r>
              <a:rPr lang="en-US" sz="1600" b="1" i="1"/>
              <a:t>Tổng số nhân lực của đơn vị: </a:t>
            </a:r>
            <a:r>
              <a:rPr lang="en-US" sz="1600"/>
              <a:t>là tổng số người mà đơn vị báo cáo quản lý, sử dụng và trả lương, bao gồm cả lao động trong biên chế đã được tuyển dụng chính thức và lao động hợp đồng. </a:t>
            </a:r>
            <a:endParaRPr lang="en-US" sz="1600" dirty="0"/>
          </a:p>
        </p:txBody>
      </p:sp>
      <p:sp>
        <p:nvSpPr>
          <p:cNvPr id="9" name="Round Diagonal Corner Rectangle 8"/>
          <p:cNvSpPr/>
          <p:nvPr/>
        </p:nvSpPr>
        <p:spPr bwMode="auto">
          <a:xfrm>
            <a:off x="424243" y="4953000"/>
            <a:ext cx="4123944" cy="429261"/>
          </a:xfrm>
          <a:prstGeom prst="round2Diag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a:extLst/>
        </p:spPr>
        <p:txBody>
          <a:bodyPr/>
          <a:lstStyle/>
          <a:p>
            <a:pPr algn="ctr" eaLnBrk="1" hangingPunct="1">
              <a:buFont typeface="Arial" panose="020B0604020202020204" pitchFamily="34" charset="0"/>
              <a:buNone/>
              <a:defRPr/>
            </a:pPr>
            <a:r>
              <a:rPr lang="en-US" sz="1600" b="1" i="1" smtClean="0"/>
              <a:t>Số liệu tại thời điểm 31/12/2015</a:t>
            </a:r>
            <a:endParaRPr lang="en-US" sz="1600" dirty="0"/>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10600" y="6529763"/>
            <a:ext cx="533400" cy="340430"/>
          </a:xfrm>
          <a:prstGeom prst="rect">
            <a:avLst/>
          </a:prstGeom>
        </p:spPr>
      </p:pic>
      <p:graphicFrame>
        <p:nvGraphicFramePr>
          <p:cNvPr id="11" name="Table 10"/>
          <p:cNvGraphicFramePr>
            <a:graphicFrameLocks noGrp="1"/>
          </p:cNvGraphicFramePr>
          <p:nvPr>
            <p:extLst>
              <p:ext uri="{D42A27DB-BD31-4B8C-83A1-F6EECF244321}">
                <p14:modId xmlns:p14="http://schemas.microsoft.com/office/powerpoint/2010/main" val="3421287870"/>
              </p:ext>
            </p:extLst>
          </p:nvPr>
        </p:nvGraphicFramePr>
        <p:xfrm>
          <a:off x="3848100" y="876787"/>
          <a:ext cx="5029200" cy="1310604"/>
        </p:xfrm>
        <a:graphic>
          <a:graphicData uri="http://schemas.openxmlformats.org/drawingml/2006/table">
            <a:tbl>
              <a:tblPr firstRow="1" bandRow="1">
                <a:tableStyleId>{5C22544A-7EE6-4342-B048-85BDC9FD1C3A}</a:tableStyleId>
              </a:tblPr>
              <a:tblGrid>
                <a:gridCol w="5029200">
                  <a:extLst>
                    <a:ext uri="{9D8B030D-6E8A-4147-A177-3AD203B41FA5}"/>
                  </a:extLst>
                </a:gridCol>
              </a:tblGrid>
              <a:tr h="1295400">
                <a:tc>
                  <a:txBody>
                    <a:bodyPr/>
                    <a:lstStyle/>
                    <a:p>
                      <a:pPr marL="0" indent="0" algn="just">
                        <a:buFontTx/>
                        <a:buNone/>
                      </a:pPr>
                      <a:r>
                        <a:rPr lang="en-US" sz="1600" b="0" i="0" kern="1200" baseline="0" smtClean="0">
                          <a:solidFill>
                            <a:schemeClr val="tx1"/>
                          </a:solidFill>
                          <a:effectLst/>
                          <a:latin typeface="+mn-lt"/>
                          <a:ea typeface="+mn-ea"/>
                          <a:cs typeface="+mn-cs"/>
                        </a:rPr>
                        <a:t>Thông tư 05/2012/TT-BGDĐT </a:t>
                      </a:r>
                      <a:r>
                        <a:rPr lang="vi-VN" sz="1600" b="0" smtClean="0">
                          <a:solidFill>
                            <a:schemeClr val="tx1"/>
                          </a:solidFill>
                          <a:effectLst/>
                        </a:rPr>
                        <a:t>về việc sửa đổi, bổ sung một số điều của Quy chế đào tạo trình độ tiến sĩ ban hành kèm theo Thông tư 10/2009/TT-BGDĐT ngày 07/05/2009 của Bộ trưởng Bộ Giáo dục và Đào tạo</a:t>
                      </a:r>
                      <a:endParaRPr lang="en-US" sz="1600" b="0" i="0" dirty="0">
                        <a:solidFill>
                          <a:schemeClr val="tx1"/>
                        </a:solidFill>
                      </a:endParaRPr>
                    </a:p>
                  </a:txBody>
                  <a:tcPr marL="91436" marR="91436" marT="45702" marB="45702">
                    <a:solidFill>
                      <a:schemeClr val="accent1">
                        <a:lumMod val="40000"/>
                        <a:lumOff val="60000"/>
                      </a:schemeClr>
                    </a:solidFill>
                  </a:tcPr>
                </a:tc>
                <a:extLst>
                  <a:ext uri="{0D108BD9-81ED-4DB2-BD59-A6C34878D82A}"/>
                </a:extLst>
              </a:tr>
            </a:tbl>
          </a:graphicData>
        </a:graphic>
      </p:graphicFrame>
      <p:cxnSp>
        <p:nvCxnSpPr>
          <p:cNvPr id="5" name="Straight Arrow Connector 4"/>
          <p:cNvCxnSpPr/>
          <p:nvPr/>
        </p:nvCxnSpPr>
        <p:spPr>
          <a:xfrm>
            <a:off x="6477000" y="2270442"/>
            <a:ext cx="533400" cy="777558"/>
          </a:xfrm>
          <a:prstGeom prst="straightConnector1">
            <a:avLst/>
          </a:prstGeom>
          <a:ln>
            <a:prstDash val="dash"/>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958316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457200" y="30480"/>
            <a:ext cx="8915400" cy="563562"/>
          </a:xfrm>
        </p:spPr>
        <p:txBody>
          <a:bodyPr/>
          <a:lstStyle/>
          <a:p>
            <a:pPr eaLnBrk="0" hangingPunct="0"/>
            <a:r>
              <a:rPr lang="en-US" sz="2200" smtClean="0"/>
              <a:t>1. Năng </a:t>
            </a:r>
            <a:r>
              <a:rPr lang="en-US" sz="2200"/>
              <a:t>lực hội nhập quốc tế của các tổ chức KH&amp;CN</a:t>
            </a:r>
            <a:endParaRPr lang="en-US" altLang="en-US" sz="2200">
              <a:solidFill>
                <a:srgbClr val="000000"/>
              </a:solidFill>
            </a:endParaRPr>
          </a:p>
        </p:txBody>
      </p:sp>
      <p:pic>
        <p:nvPicPr>
          <p:cNvPr id="19" name="Picture 3" descr="logo NASATI.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15442"/>
            <a:ext cx="762001" cy="670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10600" y="6529763"/>
            <a:ext cx="533400" cy="340430"/>
          </a:xfrm>
          <a:prstGeom prst="rect">
            <a:avLst/>
          </a:prstGeom>
        </p:spPr>
      </p:pic>
      <p:graphicFrame>
        <p:nvGraphicFramePr>
          <p:cNvPr id="16" name="Table 15"/>
          <p:cNvGraphicFramePr>
            <a:graphicFrameLocks noGrp="1"/>
          </p:cNvGraphicFramePr>
          <p:nvPr>
            <p:extLst>
              <p:ext uri="{D42A27DB-BD31-4B8C-83A1-F6EECF244321}">
                <p14:modId xmlns:p14="http://schemas.microsoft.com/office/powerpoint/2010/main" val="429816222"/>
              </p:ext>
            </p:extLst>
          </p:nvPr>
        </p:nvGraphicFramePr>
        <p:xfrm>
          <a:off x="380999" y="840178"/>
          <a:ext cx="8382000" cy="640263"/>
        </p:xfrm>
        <a:graphic>
          <a:graphicData uri="http://schemas.openxmlformats.org/drawingml/2006/table">
            <a:tbl>
              <a:tblPr firstRow="1" bandRow="1">
                <a:tableStyleId>{5C22544A-7EE6-4342-B048-85BDC9FD1C3A}</a:tableStyleId>
              </a:tblPr>
              <a:tblGrid>
                <a:gridCol w="8382000">
                  <a:extLst>
                    <a:ext uri="{9D8B030D-6E8A-4147-A177-3AD203B41FA5}"/>
                  </a:extLst>
                </a:gridCol>
              </a:tblGrid>
              <a:tr h="640263">
                <a:tc>
                  <a:txBody>
                    <a:bodyPr/>
                    <a:lstStyle/>
                    <a:p>
                      <a:pPr algn="ctr"/>
                      <a:r>
                        <a:rPr lang="en-US" sz="1800" b="1" kern="1200" smtClean="0">
                          <a:solidFill>
                            <a:schemeClr val="lt1"/>
                          </a:solidFill>
                          <a:effectLst/>
                          <a:latin typeface="+mn-lt"/>
                          <a:ea typeface="+mn-ea"/>
                          <a:cs typeface="+mn-cs"/>
                        </a:rPr>
                        <a:t>Phụ</a:t>
                      </a:r>
                      <a:r>
                        <a:rPr lang="en-US" sz="1800" b="1" kern="1200" baseline="0" smtClean="0">
                          <a:solidFill>
                            <a:schemeClr val="lt1"/>
                          </a:solidFill>
                          <a:effectLst/>
                          <a:latin typeface="+mn-lt"/>
                          <a:ea typeface="+mn-ea"/>
                          <a:cs typeface="+mn-cs"/>
                        </a:rPr>
                        <a:t> lục III. Bảng tham chiếu quy đổi một số chứng chỉ ngoại ngữ tương đương cấp độ B1, B2 khung châu âu</a:t>
                      </a:r>
                      <a:endParaRPr lang="en-US" sz="1800" b="1" kern="1200" smtClean="0">
                        <a:solidFill>
                          <a:srgbClr val="002060"/>
                        </a:solidFill>
                        <a:effectLst/>
                        <a:latin typeface="+mn-lt"/>
                        <a:ea typeface="+mn-ea"/>
                        <a:cs typeface="+mn-cs"/>
                      </a:endParaRPr>
                    </a:p>
                  </a:txBody>
                  <a:tcPr marL="91447" marR="91447" marT="45728" marB="45728">
                    <a:cell3D prstMaterial="dkEdge">
                      <a:bevel/>
                      <a:lightRig rig="flood" dir="t"/>
                    </a:cell3D>
                    <a:solidFill>
                      <a:schemeClr val="tx2">
                        <a:lumMod val="20000"/>
                        <a:lumOff val="80000"/>
                      </a:schemeClr>
                    </a:solidFill>
                  </a:tcPr>
                </a:tc>
                <a:extLst>
                  <a:ext uri="{0D108BD9-81ED-4DB2-BD59-A6C34878D82A}"/>
                </a:extLst>
              </a:tr>
            </a:tbl>
          </a:graphicData>
        </a:graphic>
      </p:graphicFrame>
      <p:sp>
        <p:nvSpPr>
          <p:cNvPr id="20" name="Right Arrow 19"/>
          <p:cNvSpPr/>
          <p:nvPr/>
        </p:nvSpPr>
        <p:spPr>
          <a:xfrm>
            <a:off x="380999" y="3200400"/>
            <a:ext cx="1219201" cy="8047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p:nvPicPr>
        <p:blipFill>
          <a:blip r:embed="rId4"/>
          <a:stretch>
            <a:fillRect/>
          </a:stretch>
        </p:blipFill>
        <p:spPr>
          <a:xfrm>
            <a:off x="1752600" y="1634819"/>
            <a:ext cx="7239000" cy="4689781"/>
          </a:xfrm>
          <a:prstGeom prst="rect">
            <a:avLst/>
          </a:prstGeom>
        </p:spPr>
      </p:pic>
    </p:spTree>
    <p:extLst>
      <p:ext uri="{BB962C8B-B14F-4D97-AF65-F5344CB8AC3E}">
        <p14:creationId xmlns:p14="http://schemas.microsoft.com/office/powerpoint/2010/main" val="1519661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457200" y="30480"/>
            <a:ext cx="8915400" cy="563562"/>
          </a:xfrm>
        </p:spPr>
        <p:txBody>
          <a:bodyPr/>
          <a:lstStyle/>
          <a:p>
            <a:pPr eaLnBrk="0" hangingPunct="0"/>
            <a:r>
              <a:rPr lang="en-US" sz="2200" smtClean="0"/>
              <a:t>1. Năng </a:t>
            </a:r>
            <a:r>
              <a:rPr lang="en-US" sz="2200"/>
              <a:t>lực hội nhập quốc tế của các tổ chức KH&amp;CN</a:t>
            </a:r>
            <a:endParaRPr lang="en-US" altLang="en-US" sz="2200">
              <a:solidFill>
                <a:srgbClr val="000000"/>
              </a:solidFill>
            </a:endParaRPr>
          </a:p>
        </p:txBody>
      </p:sp>
      <p:pic>
        <p:nvPicPr>
          <p:cNvPr id="19" name="Picture 3" descr="logo NASATI.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15442"/>
            <a:ext cx="762001" cy="670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3"/>
          <a:stretch>
            <a:fillRect/>
          </a:stretch>
        </p:blipFill>
        <p:spPr>
          <a:xfrm>
            <a:off x="54864" y="2286000"/>
            <a:ext cx="9116568" cy="4572000"/>
          </a:xfrm>
          <a:prstGeom prst="rect">
            <a:avLst/>
          </a:prstGeom>
        </p:spPr>
      </p:pic>
      <p:graphicFrame>
        <p:nvGraphicFramePr>
          <p:cNvPr id="7" name="Table 6"/>
          <p:cNvGraphicFramePr>
            <a:graphicFrameLocks noGrp="1"/>
          </p:cNvGraphicFramePr>
          <p:nvPr>
            <p:extLst>
              <p:ext uri="{D42A27DB-BD31-4B8C-83A1-F6EECF244321}">
                <p14:modId xmlns:p14="http://schemas.microsoft.com/office/powerpoint/2010/main" val="1854534145"/>
              </p:ext>
            </p:extLst>
          </p:nvPr>
        </p:nvGraphicFramePr>
        <p:xfrm>
          <a:off x="6976872" y="4724400"/>
          <a:ext cx="2133600" cy="2042124"/>
        </p:xfrm>
        <a:graphic>
          <a:graphicData uri="http://schemas.openxmlformats.org/drawingml/2006/table">
            <a:tbl>
              <a:tblPr firstRow="1" bandRow="1">
                <a:tableStyleId>{5C22544A-7EE6-4342-B048-85BDC9FD1C3A}</a:tableStyleId>
              </a:tblPr>
              <a:tblGrid>
                <a:gridCol w="2133600">
                  <a:extLst>
                    <a:ext uri="{9D8B030D-6E8A-4147-A177-3AD203B41FA5}"/>
                  </a:extLst>
                </a:gridCol>
              </a:tblGrid>
              <a:tr h="1738630">
                <a:tc>
                  <a:txBody>
                    <a:bodyPr/>
                    <a:lstStyle/>
                    <a:p>
                      <a:pPr marL="0" indent="0" algn="just">
                        <a:buFontTx/>
                        <a:buNone/>
                      </a:pPr>
                      <a:r>
                        <a:rPr lang="en-US" sz="1600" b="1" i="0" kern="1200" smtClean="0">
                          <a:solidFill>
                            <a:schemeClr val="tx1"/>
                          </a:solidFill>
                          <a:effectLst/>
                          <a:latin typeface="+mn-lt"/>
                          <a:ea typeface="+mn-ea"/>
                          <a:cs typeface="+mn-cs"/>
                        </a:rPr>
                        <a:t>Lưu</a:t>
                      </a:r>
                      <a:r>
                        <a:rPr lang="en-US" sz="1600" b="1" i="0" kern="1200" baseline="0" smtClean="0">
                          <a:solidFill>
                            <a:schemeClr val="tx1"/>
                          </a:solidFill>
                          <a:effectLst/>
                          <a:latin typeface="+mn-lt"/>
                          <a:ea typeface="+mn-ea"/>
                          <a:cs typeface="+mn-cs"/>
                        </a:rPr>
                        <a:t> </a:t>
                      </a:r>
                      <a:r>
                        <a:rPr lang="en-US" sz="1600" b="1" i="0" kern="1200" baseline="0" dirty="0" smtClean="0">
                          <a:solidFill>
                            <a:schemeClr val="tx1"/>
                          </a:solidFill>
                          <a:effectLst/>
                          <a:latin typeface="+mn-lt"/>
                          <a:ea typeface="+mn-ea"/>
                          <a:cs typeface="+mn-cs"/>
                        </a:rPr>
                        <a:t>ý</a:t>
                      </a:r>
                      <a:r>
                        <a:rPr lang="en-US" sz="1600" b="0" i="0" kern="1200" baseline="0" dirty="0" smtClean="0">
                          <a:solidFill>
                            <a:schemeClr val="tx1"/>
                          </a:solidFill>
                          <a:effectLst/>
                          <a:latin typeface="+mn-lt"/>
                          <a:ea typeface="+mn-ea"/>
                          <a:cs typeface="+mn-cs"/>
                        </a:rPr>
                        <a:t>: </a:t>
                      </a:r>
                      <a:r>
                        <a:rPr lang="en-US" sz="1600" b="0" i="0" kern="1200" dirty="0" err="1" smtClean="0">
                          <a:solidFill>
                            <a:schemeClr val="tx1"/>
                          </a:solidFill>
                          <a:effectLst/>
                          <a:latin typeface="+mn-lt"/>
                          <a:ea typeface="+mn-ea"/>
                          <a:cs typeface="+mn-cs"/>
                        </a:rPr>
                        <a:t>Không</a:t>
                      </a:r>
                      <a:r>
                        <a:rPr lang="en-US" sz="1600" b="0" i="0" kern="1200" baseline="0" dirty="0" smtClean="0">
                          <a:solidFill>
                            <a:schemeClr val="tx1"/>
                          </a:solidFill>
                          <a:effectLst/>
                          <a:latin typeface="+mn-lt"/>
                          <a:ea typeface="+mn-ea"/>
                          <a:cs typeface="+mn-cs"/>
                        </a:rPr>
                        <a:t> </a:t>
                      </a:r>
                      <a:r>
                        <a:rPr lang="en-US" sz="1600" b="0" i="0" kern="1200" baseline="0" dirty="0" err="1" smtClean="0">
                          <a:solidFill>
                            <a:schemeClr val="tx1"/>
                          </a:solidFill>
                          <a:effectLst/>
                          <a:latin typeface="+mn-lt"/>
                          <a:ea typeface="+mn-ea"/>
                          <a:cs typeface="+mn-cs"/>
                        </a:rPr>
                        <a:t>dùng</a:t>
                      </a:r>
                      <a:r>
                        <a:rPr lang="en-US" sz="1600" b="0" i="0" kern="1200" baseline="0" dirty="0" smtClean="0">
                          <a:solidFill>
                            <a:schemeClr val="tx1"/>
                          </a:solidFill>
                          <a:effectLst/>
                          <a:latin typeface="+mn-lt"/>
                          <a:ea typeface="+mn-ea"/>
                          <a:cs typeface="+mn-cs"/>
                        </a:rPr>
                        <a:t> </a:t>
                      </a:r>
                      <a:r>
                        <a:rPr lang="en-US" sz="1600" b="0" i="0" kern="1200" baseline="0" dirty="0" err="1" smtClean="0">
                          <a:solidFill>
                            <a:schemeClr val="tx1"/>
                          </a:solidFill>
                          <a:effectLst/>
                          <a:latin typeface="+mn-lt"/>
                          <a:ea typeface="+mn-ea"/>
                          <a:cs typeface="+mn-cs"/>
                        </a:rPr>
                        <a:t>dấu</a:t>
                      </a:r>
                      <a:r>
                        <a:rPr lang="en-US" sz="1600" b="0" i="0" kern="1200" baseline="0" dirty="0" smtClean="0">
                          <a:solidFill>
                            <a:schemeClr val="tx1"/>
                          </a:solidFill>
                          <a:effectLst/>
                          <a:latin typeface="+mn-lt"/>
                          <a:ea typeface="+mn-ea"/>
                          <a:cs typeface="+mn-cs"/>
                        </a:rPr>
                        <a:t> “.” </a:t>
                      </a:r>
                      <a:r>
                        <a:rPr lang="en-US" sz="1600" b="0" i="0" kern="1200" baseline="0" dirty="0" err="1" smtClean="0">
                          <a:solidFill>
                            <a:schemeClr val="tx1"/>
                          </a:solidFill>
                          <a:effectLst/>
                          <a:latin typeface="+mn-lt"/>
                          <a:ea typeface="+mn-ea"/>
                          <a:cs typeface="+mn-cs"/>
                        </a:rPr>
                        <a:t>hoặc</a:t>
                      </a:r>
                      <a:r>
                        <a:rPr lang="en-US" sz="1600" b="0" i="0" kern="1200" baseline="0" dirty="0" smtClean="0">
                          <a:solidFill>
                            <a:schemeClr val="tx1"/>
                          </a:solidFill>
                          <a:effectLst/>
                          <a:latin typeface="+mn-lt"/>
                          <a:ea typeface="+mn-ea"/>
                          <a:cs typeface="+mn-cs"/>
                        </a:rPr>
                        <a:t> “,” </a:t>
                      </a:r>
                      <a:r>
                        <a:rPr lang="en-US" sz="1600" b="0" i="0" kern="1200" baseline="0" dirty="0" err="1" smtClean="0">
                          <a:solidFill>
                            <a:schemeClr val="tx1"/>
                          </a:solidFill>
                          <a:effectLst/>
                          <a:latin typeface="+mn-lt"/>
                          <a:ea typeface="+mn-ea"/>
                          <a:cs typeface="+mn-cs"/>
                        </a:rPr>
                        <a:t>để</a:t>
                      </a:r>
                      <a:r>
                        <a:rPr lang="en-US" sz="1600" b="0" i="0" kern="1200" baseline="0" dirty="0" smtClean="0">
                          <a:solidFill>
                            <a:schemeClr val="tx1"/>
                          </a:solidFill>
                          <a:effectLst/>
                          <a:latin typeface="+mn-lt"/>
                          <a:ea typeface="+mn-ea"/>
                          <a:cs typeface="+mn-cs"/>
                        </a:rPr>
                        <a:t> </a:t>
                      </a:r>
                      <a:r>
                        <a:rPr lang="en-US" sz="1600" b="0" i="0" kern="1200" baseline="0" dirty="0" err="1" smtClean="0">
                          <a:solidFill>
                            <a:schemeClr val="tx1"/>
                          </a:solidFill>
                          <a:effectLst/>
                          <a:latin typeface="+mn-lt"/>
                          <a:ea typeface="+mn-ea"/>
                          <a:cs typeface="+mn-cs"/>
                        </a:rPr>
                        <a:t>phân</a:t>
                      </a:r>
                      <a:r>
                        <a:rPr lang="en-US" sz="1600" b="0" i="0" kern="1200" baseline="0" dirty="0" smtClean="0">
                          <a:solidFill>
                            <a:schemeClr val="tx1"/>
                          </a:solidFill>
                          <a:effectLst/>
                          <a:latin typeface="+mn-lt"/>
                          <a:ea typeface="+mn-ea"/>
                          <a:cs typeface="+mn-cs"/>
                        </a:rPr>
                        <a:t> </a:t>
                      </a:r>
                      <a:r>
                        <a:rPr lang="en-US" sz="1600" b="0" i="0" kern="1200" baseline="0" dirty="0" err="1" smtClean="0">
                          <a:solidFill>
                            <a:schemeClr val="tx1"/>
                          </a:solidFill>
                          <a:effectLst/>
                          <a:latin typeface="+mn-lt"/>
                          <a:ea typeface="+mn-ea"/>
                          <a:cs typeface="+mn-cs"/>
                        </a:rPr>
                        <a:t>cách</a:t>
                      </a:r>
                      <a:r>
                        <a:rPr lang="en-US" sz="1600" b="0" i="0" kern="1200" baseline="0" dirty="0" smtClean="0">
                          <a:solidFill>
                            <a:schemeClr val="tx1"/>
                          </a:solidFill>
                          <a:effectLst/>
                          <a:latin typeface="+mn-lt"/>
                          <a:ea typeface="+mn-ea"/>
                          <a:cs typeface="+mn-cs"/>
                        </a:rPr>
                        <a:t> </a:t>
                      </a:r>
                      <a:r>
                        <a:rPr lang="en-US" sz="1600" b="0" i="0" kern="1200" baseline="0" dirty="0" err="1" smtClean="0">
                          <a:solidFill>
                            <a:schemeClr val="tx1"/>
                          </a:solidFill>
                          <a:effectLst/>
                          <a:latin typeface="+mn-lt"/>
                          <a:ea typeface="+mn-ea"/>
                          <a:cs typeface="+mn-cs"/>
                        </a:rPr>
                        <a:t>số</a:t>
                      </a:r>
                      <a:r>
                        <a:rPr lang="en-US" sz="1600" b="0" i="0" kern="1200" baseline="0" dirty="0" smtClean="0">
                          <a:solidFill>
                            <a:schemeClr val="tx1"/>
                          </a:solidFill>
                          <a:effectLst/>
                          <a:latin typeface="+mn-lt"/>
                          <a:ea typeface="+mn-ea"/>
                          <a:cs typeface="+mn-cs"/>
                        </a:rPr>
                        <a:t> </a:t>
                      </a:r>
                      <a:r>
                        <a:rPr lang="en-US" sz="1600" b="0" i="0" kern="1200" baseline="0" dirty="0" err="1" smtClean="0">
                          <a:solidFill>
                            <a:schemeClr val="tx1"/>
                          </a:solidFill>
                          <a:effectLst/>
                          <a:latin typeface="+mn-lt"/>
                          <a:ea typeface="+mn-ea"/>
                          <a:cs typeface="+mn-cs"/>
                        </a:rPr>
                        <a:t>liệu</a:t>
                      </a:r>
                      <a:r>
                        <a:rPr lang="en-US" sz="1600" b="0" i="0" kern="1200" baseline="0" dirty="0" smtClean="0">
                          <a:solidFill>
                            <a:schemeClr val="tx1"/>
                          </a:solidFill>
                          <a:effectLst/>
                          <a:latin typeface="+mn-lt"/>
                          <a:ea typeface="+mn-ea"/>
                          <a:cs typeface="+mn-cs"/>
                        </a:rPr>
                        <a:t> (</a:t>
                      </a:r>
                      <a:r>
                        <a:rPr lang="en-US" sz="1600" b="0" i="0" kern="1200" baseline="0" dirty="0" err="1" smtClean="0">
                          <a:solidFill>
                            <a:schemeClr val="tx1"/>
                          </a:solidFill>
                          <a:effectLst/>
                          <a:latin typeface="+mn-lt"/>
                          <a:ea typeface="+mn-ea"/>
                          <a:cs typeface="+mn-cs"/>
                        </a:rPr>
                        <a:t>Hàng</a:t>
                      </a:r>
                      <a:r>
                        <a:rPr lang="en-US" sz="1600" b="0" i="0" kern="1200" baseline="0" dirty="0" smtClean="0">
                          <a:solidFill>
                            <a:schemeClr val="tx1"/>
                          </a:solidFill>
                          <a:effectLst/>
                          <a:latin typeface="+mn-lt"/>
                          <a:ea typeface="+mn-ea"/>
                          <a:cs typeface="+mn-cs"/>
                        </a:rPr>
                        <a:t> </a:t>
                      </a:r>
                      <a:r>
                        <a:rPr lang="en-US" sz="1600" b="0" i="0" kern="1200" baseline="0" dirty="0" err="1" smtClean="0">
                          <a:solidFill>
                            <a:schemeClr val="tx1"/>
                          </a:solidFill>
                          <a:effectLst/>
                          <a:latin typeface="+mn-lt"/>
                          <a:ea typeface="+mn-ea"/>
                          <a:cs typeface="+mn-cs"/>
                        </a:rPr>
                        <a:t>nghìn</a:t>
                      </a:r>
                      <a:r>
                        <a:rPr lang="en-US" sz="1600" b="0" i="0" kern="1200" baseline="0" dirty="0" smtClean="0">
                          <a:solidFill>
                            <a:schemeClr val="tx1"/>
                          </a:solidFill>
                          <a:effectLst/>
                          <a:latin typeface="+mn-lt"/>
                          <a:ea typeface="+mn-ea"/>
                          <a:cs typeface="+mn-cs"/>
                        </a:rPr>
                        <a:t> </a:t>
                      </a:r>
                      <a:r>
                        <a:rPr lang="en-US" sz="1600" b="0" i="0" kern="1200" baseline="0" err="1" smtClean="0">
                          <a:solidFill>
                            <a:schemeClr val="tx1"/>
                          </a:solidFill>
                          <a:effectLst/>
                          <a:latin typeface="+mn-lt"/>
                          <a:ea typeface="+mn-ea"/>
                          <a:cs typeface="+mn-cs"/>
                        </a:rPr>
                        <a:t>hoặc</a:t>
                      </a:r>
                      <a:r>
                        <a:rPr lang="en-US" sz="1600" b="0" i="0" kern="1200" baseline="0" smtClean="0">
                          <a:solidFill>
                            <a:schemeClr val="tx1"/>
                          </a:solidFill>
                          <a:effectLst/>
                          <a:latin typeface="+mn-lt"/>
                          <a:ea typeface="+mn-ea"/>
                          <a:cs typeface="+mn-cs"/>
                        </a:rPr>
                        <a:t> hàng thập </a:t>
                      </a:r>
                      <a:r>
                        <a:rPr lang="en-US" sz="1600" b="0" i="0" kern="1200" baseline="0" err="1" smtClean="0">
                          <a:solidFill>
                            <a:schemeClr val="tx1"/>
                          </a:solidFill>
                          <a:effectLst/>
                          <a:latin typeface="+mn-lt"/>
                          <a:ea typeface="+mn-ea"/>
                          <a:cs typeface="+mn-cs"/>
                        </a:rPr>
                        <a:t>phân</a:t>
                      </a:r>
                      <a:r>
                        <a:rPr lang="en-US" sz="1600" b="0" i="0" kern="1200" baseline="0" smtClean="0">
                          <a:solidFill>
                            <a:schemeClr val="tx1"/>
                          </a:solidFill>
                          <a:effectLst/>
                          <a:latin typeface="+mn-lt"/>
                          <a:ea typeface="+mn-ea"/>
                          <a:cs typeface="+mn-cs"/>
                        </a:rPr>
                        <a:t>)</a:t>
                      </a:r>
                    </a:p>
                    <a:p>
                      <a:pPr marL="0" indent="0" algn="just">
                        <a:buFontTx/>
                        <a:buNone/>
                      </a:pPr>
                      <a:r>
                        <a:rPr lang="en-US" sz="1600" b="0" kern="1200" baseline="0" smtClean="0">
                          <a:solidFill>
                            <a:schemeClr val="tx1"/>
                          </a:solidFill>
                          <a:effectLst/>
                          <a:latin typeface="+mn-lt"/>
                          <a:ea typeface="+mn-ea"/>
                          <a:cs typeface="+mn-cs"/>
                        </a:rPr>
                        <a:t>Làm tròn số đến hàng triệu</a:t>
                      </a:r>
                      <a:endParaRPr lang="en-US" sz="1600" b="0" i="0" dirty="0">
                        <a:solidFill>
                          <a:schemeClr val="tx1"/>
                        </a:solidFill>
                      </a:endParaRPr>
                    </a:p>
                  </a:txBody>
                  <a:tcPr marL="91436" marR="91436" marT="45702" marB="45702">
                    <a:solidFill>
                      <a:schemeClr val="accent1">
                        <a:lumMod val="40000"/>
                        <a:lumOff val="60000"/>
                      </a:schemeClr>
                    </a:solidFill>
                  </a:tcPr>
                </a:tc>
                <a:extLst>
                  <a:ext uri="{0D108BD9-81ED-4DB2-BD59-A6C34878D82A}"/>
                </a:extLst>
              </a:tr>
            </a:tbl>
          </a:graphicData>
        </a:graphic>
      </p:graphicFrame>
      <p:sp>
        <p:nvSpPr>
          <p:cNvPr id="10" name="Round Diagonal Corner Rectangle 9"/>
          <p:cNvSpPr/>
          <p:nvPr/>
        </p:nvSpPr>
        <p:spPr bwMode="auto">
          <a:xfrm>
            <a:off x="389001" y="1280636"/>
            <a:ext cx="8748903" cy="685800"/>
          </a:xfrm>
          <a:prstGeom prst="round2Diag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a:extLst/>
        </p:spPr>
        <p:txBody>
          <a:bodyPr/>
          <a:lstStyle/>
          <a:p>
            <a:pPr algn="just" eaLnBrk="1" hangingPunct="1">
              <a:buFont typeface="Arial" panose="020B0604020202020204" pitchFamily="34" charset="0"/>
              <a:buNone/>
              <a:defRPr/>
            </a:pPr>
            <a:r>
              <a:rPr lang="pt-BR" b="1" i="1"/>
              <a:t>Kinh phí cho hoạt động hợp tác quốc tế về KH&amp;CN:</a:t>
            </a:r>
            <a:r>
              <a:rPr lang="pt-BR"/>
              <a:t> kinh phí thực chi để thực hiện hoạt động hợp tác quốc tế về KH&amp;CN</a:t>
            </a:r>
            <a:endParaRPr lang="en-US" dirty="0"/>
          </a:p>
        </p:txBody>
      </p:sp>
      <p:sp>
        <p:nvSpPr>
          <p:cNvPr id="11" name="Round Diagonal Corner Rectangle 10"/>
          <p:cNvSpPr/>
          <p:nvPr/>
        </p:nvSpPr>
        <p:spPr bwMode="auto">
          <a:xfrm>
            <a:off x="389001" y="761205"/>
            <a:ext cx="4752786" cy="429261"/>
          </a:xfrm>
          <a:prstGeom prst="round2Diag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a:extLst/>
        </p:spPr>
        <p:txBody>
          <a:bodyPr/>
          <a:lstStyle/>
          <a:p>
            <a:pPr algn="ctr" eaLnBrk="1" hangingPunct="1">
              <a:buFont typeface="Arial" panose="020B0604020202020204" pitchFamily="34" charset="0"/>
              <a:buNone/>
              <a:defRPr/>
            </a:pPr>
            <a:r>
              <a:rPr lang="en-US" b="1" i="1" smtClean="0"/>
              <a:t>Số liệu từ 01/01/2015 đến 31/12/2015</a:t>
            </a:r>
            <a:endParaRPr lang="en-US" dirty="0"/>
          </a:p>
        </p:txBody>
      </p:sp>
    </p:spTree>
    <p:extLst>
      <p:ext uri="{BB962C8B-B14F-4D97-AF65-F5344CB8AC3E}">
        <p14:creationId xmlns:p14="http://schemas.microsoft.com/office/powerpoint/2010/main" val="1958164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762000" y="68840"/>
            <a:ext cx="8915400" cy="563562"/>
          </a:xfrm>
        </p:spPr>
        <p:txBody>
          <a:bodyPr/>
          <a:lstStyle/>
          <a:p>
            <a:pPr eaLnBrk="0" hangingPunct="0"/>
            <a:r>
              <a:rPr lang="en-US" sz="2400" smtClean="0"/>
              <a:t>2. Kết </a:t>
            </a:r>
            <a:r>
              <a:rPr lang="en-US" sz="2400"/>
              <a:t>quả h</a:t>
            </a:r>
            <a:r>
              <a:rPr lang="vi-VN" sz="2400"/>
              <a:t>oạt động </a:t>
            </a:r>
            <a:r>
              <a:rPr lang="en-US" sz="2400"/>
              <a:t>n</a:t>
            </a:r>
            <a:r>
              <a:rPr lang="vi-VN" sz="2400"/>
              <a:t>ghiên </a:t>
            </a:r>
            <a:r>
              <a:rPr lang="en-US" sz="2400" smtClean="0"/>
              <a:t>cứu hội </a:t>
            </a:r>
            <a:r>
              <a:rPr lang="en-US" sz="2400"/>
              <a:t>nhập </a:t>
            </a:r>
            <a:r>
              <a:rPr lang="en-US" sz="2400" smtClean="0"/>
              <a:t/>
            </a:r>
            <a:br>
              <a:rPr lang="en-US" sz="2400" smtClean="0"/>
            </a:br>
            <a:r>
              <a:rPr lang="en-US" sz="2400" smtClean="0"/>
              <a:t>quốc </a:t>
            </a:r>
            <a:r>
              <a:rPr lang="en-US" sz="2400"/>
              <a:t>tế </a:t>
            </a:r>
            <a:r>
              <a:rPr lang="en-US" sz="2400" smtClean="0"/>
              <a:t>về </a:t>
            </a:r>
            <a:r>
              <a:rPr lang="en-US" sz="2400"/>
              <a:t>KH&amp;CN</a:t>
            </a:r>
            <a:endParaRPr lang="en-US" altLang="en-US" sz="2400">
              <a:solidFill>
                <a:srgbClr val="000000"/>
              </a:solidFill>
            </a:endParaRPr>
          </a:p>
        </p:txBody>
      </p:sp>
      <p:pic>
        <p:nvPicPr>
          <p:cNvPr id="19" name="Picture 3" descr="logo NASATI.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15442"/>
            <a:ext cx="762001" cy="670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3"/>
          <a:stretch>
            <a:fillRect/>
          </a:stretch>
        </p:blipFill>
        <p:spPr>
          <a:xfrm>
            <a:off x="135541" y="1813560"/>
            <a:ext cx="8748903" cy="3192018"/>
          </a:xfrm>
          <a:prstGeom prst="rect">
            <a:avLst/>
          </a:prstGeom>
        </p:spPr>
      </p:pic>
      <p:sp>
        <p:nvSpPr>
          <p:cNvPr id="7" name="Round Diagonal Corner Rectangle 6"/>
          <p:cNvSpPr/>
          <p:nvPr/>
        </p:nvSpPr>
        <p:spPr bwMode="auto">
          <a:xfrm>
            <a:off x="2133600" y="812741"/>
            <a:ext cx="4752786" cy="429261"/>
          </a:xfrm>
          <a:prstGeom prst="round2Diag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a:extLst/>
        </p:spPr>
        <p:txBody>
          <a:bodyPr/>
          <a:lstStyle/>
          <a:p>
            <a:pPr algn="ctr" eaLnBrk="1" hangingPunct="1">
              <a:buFont typeface="Arial" panose="020B0604020202020204" pitchFamily="34" charset="0"/>
              <a:buNone/>
              <a:defRPr/>
            </a:pPr>
            <a:r>
              <a:rPr lang="en-US" b="1" i="1" smtClean="0"/>
              <a:t>Số liệu từ 01/01/2015 đến 31/12/2015</a:t>
            </a:r>
            <a:endParaRPr lang="en-US" dirty="0"/>
          </a:p>
        </p:txBody>
      </p:sp>
      <p:sp>
        <p:nvSpPr>
          <p:cNvPr id="9" name="Round Diagonal Corner Rectangle 8"/>
          <p:cNvSpPr/>
          <p:nvPr/>
        </p:nvSpPr>
        <p:spPr bwMode="auto">
          <a:xfrm>
            <a:off x="-1" y="1371600"/>
            <a:ext cx="3657601" cy="304800"/>
          </a:xfrm>
          <a:prstGeom prst="round2Diag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a:extLst/>
        </p:spPr>
        <p:txBody>
          <a:bodyPr/>
          <a:lstStyle/>
          <a:p>
            <a:pPr algn="just" eaLnBrk="1" hangingPunct="1">
              <a:buFont typeface="Arial" panose="020B0604020202020204" pitchFamily="34" charset="0"/>
              <a:buNone/>
              <a:defRPr/>
            </a:pPr>
            <a:r>
              <a:rPr lang="en-US" sz="1600" b="1" smtClean="0"/>
              <a:t>Số </a:t>
            </a:r>
            <a:r>
              <a:rPr lang="en-US" sz="1600" b="1"/>
              <a:t>người</a:t>
            </a:r>
            <a:r>
              <a:rPr lang="en-US" sz="1600"/>
              <a:t> ra nước ngoài của đoàn ra</a:t>
            </a:r>
            <a:endParaRPr lang="en-US" sz="1600" dirty="0"/>
          </a:p>
        </p:txBody>
      </p:sp>
      <p:cxnSp>
        <p:nvCxnSpPr>
          <p:cNvPr id="5" name="Straight Arrow Connector 4"/>
          <p:cNvCxnSpPr/>
          <p:nvPr/>
        </p:nvCxnSpPr>
        <p:spPr>
          <a:xfrm flipH="1" flipV="1">
            <a:off x="762000" y="1731322"/>
            <a:ext cx="533400" cy="78480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3" name="Round Diagonal Corner Rectangle 12"/>
          <p:cNvSpPr/>
          <p:nvPr/>
        </p:nvSpPr>
        <p:spPr bwMode="auto">
          <a:xfrm>
            <a:off x="135541" y="5446834"/>
            <a:ext cx="8856059" cy="1173596"/>
          </a:xfrm>
          <a:prstGeom prst="round2Diag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a:extLst/>
        </p:spPr>
        <p:txBody>
          <a:bodyPr/>
          <a:lstStyle/>
          <a:p>
            <a:pPr algn="just" eaLnBrk="1" hangingPunct="1">
              <a:buFont typeface="Arial" panose="020B0604020202020204" pitchFamily="34" charset="0"/>
              <a:buNone/>
              <a:defRPr/>
            </a:pPr>
            <a:r>
              <a:rPr lang="de-DE" sz="1600" b="1" i="1"/>
              <a:t>Số người nước ngoài do đơn vị chủ trì mời vào nghiên cứu, khảo sát về KH&amp;CN tại Việt Nam</a:t>
            </a:r>
            <a:r>
              <a:rPr lang="de-DE" sz="1600"/>
              <a:t>: </a:t>
            </a:r>
            <a:r>
              <a:rPr lang="en-US" sz="1600"/>
              <a:t>là số người nước ngoài do đơn vị chủ trì mời vào nghiên cứu, khảo sát, dự hội nghị/hội thảo về KH&amp;CN tại Việt Nam. </a:t>
            </a:r>
            <a:r>
              <a:rPr lang="en-US" sz="1600">
                <a:solidFill>
                  <a:srgbClr val="FF0000"/>
                </a:solidFill>
              </a:rPr>
              <a:t>Không tính số người nước ngoài đến thăm và làm việc với đơn vị/tổ chức nhưng do đơn vị khác chủ trì mời vào Việt Nam</a:t>
            </a:r>
            <a:endParaRPr lang="en-US" sz="1600" dirty="0">
              <a:solidFill>
                <a:srgbClr val="FF0000"/>
              </a:solidFill>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56475" y="6431396"/>
            <a:ext cx="687525" cy="438797"/>
          </a:xfrm>
          <a:prstGeom prst="rect">
            <a:avLst/>
          </a:prstGeom>
        </p:spPr>
      </p:pic>
      <p:cxnSp>
        <p:nvCxnSpPr>
          <p:cNvPr id="10" name="Straight Arrow Connector 9"/>
          <p:cNvCxnSpPr/>
          <p:nvPr/>
        </p:nvCxnSpPr>
        <p:spPr>
          <a:xfrm>
            <a:off x="3352800" y="2971800"/>
            <a:ext cx="1602014" cy="247503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347248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762000" y="68840"/>
            <a:ext cx="8915400" cy="563562"/>
          </a:xfrm>
        </p:spPr>
        <p:txBody>
          <a:bodyPr/>
          <a:lstStyle/>
          <a:p>
            <a:pPr eaLnBrk="0" hangingPunct="0"/>
            <a:r>
              <a:rPr lang="en-US" sz="2400" smtClean="0"/>
              <a:t>2. Kết </a:t>
            </a:r>
            <a:r>
              <a:rPr lang="en-US" sz="2400"/>
              <a:t>quả h</a:t>
            </a:r>
            <a:r>
              <a:rPr lang="vi-VN" sz="2400"/>
              <a:t>oạt động </a:t>
            </a:r>
            <a:r>
              <a:rPr lang="en-US" sz="2400"/>
              <a:t>n</a:t>
            </a:r>
            <a:r>
              <a:rPr lang="vi-VN" sz="2400"/>
              <a:t>ghiên </a:t>
            </a:r>
            <a:r>
              <a:rPr lang="en-US" sz="2400" smtClean="0"/>
              <a:t>cứu hội </a:t>
            </a:r>
            <a:r>
              <a:rPr lang="en-US" sz="2400"/>
              <a:t>nhập </a:t>
            </a:r>
            <a:r>
              <a:rPr lang="en-US" sz="2400" smtClean="0"/>
              <a:t/>
            </a:r>
            <a:br>
              <a:rPr lang="en-US" sz="2400" smtClean="0"/>
            </a:br>
            <a:r>
              <a:rPr lang="en-US" sz="2400" smtClean="0"/>
              <a:t>quốc </a:t>
            </a:r>
            <a:r>
              <a:rPr lang="en-US" sz="2400"/>
              <a:t>tế </a:t>
            </a:r>
            <a:r>
              <a:rPr lang="en-US" sz="2400" smtClean="0"/>
              <a:t>về </a:t>
            </a:r>
            <a:r>
              <a:rPr lang="en-US" sz="2400"/>
              <a:t>KH&amp;CN</a:t>
            </a:r>
            <a:endParaRPr lang="en-US" altLang="en-US" sz="2400">
              <a:solidFill>
                <a:srgbClr val="000000"/>
              </a:solidFill>
            </a:endParaRPr>
          </a:p>
        </p:txBody>
      </p:sp>
      <p:pic>
        <p:nvPicPr>
          <p:cNvPr id="19" name="Picture 3" descr="logo NASATI.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15442"/>
            <a:ext cx="762001" cy="670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ounded Rectangle 12"/>
          <p:cNvSpPr/>
          <p:nvPr/>
        </p:nvSpPr>
        <p:spPr bwMode="auto">
          <a:xfrm>
            <a:off x="25974" y="806754"/>
            <a:ext cx="4511947" cy="1812566"/>
          </a:xfrm>
          <a:prstGeom prst="round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a:extLst/>
        </p:spPr>
        <p:txBody>
          <a:bodyPr/>
          <a:lstStyle/>
          <a:p>
            <a:pPr algn="just"/>
            <a:r>
              <a:rPr lang="en-US" sz="1600" b="1">
                <a:solidFill>
                  <a:srgbClr val="7030A0"/>
                </a:solidFill>
              </a:rPr>
              <a:t>Số người được cử đi</a:t>
            </a:r>
            <a:r>
              <a:rPr lang="en-US" sz="1600">
                <a:solidFill>
                  <a:srgbClr val="7030A0"/>
                </a:solidFill>
              </a:rPr>
              <a:t>: những người thuộc biên chế của đơn vị/tổ chức nhưng được cử vào hoặc được tuyển vào làm việc lâu dài theo nhiệm kỳ hoặc không xác định thời hạn tại các tổ chức quốc tế, sau khi hết nhiệm kỳ hoặc kết thúc làm việc tại tổ chức đó sẽ trở về làm việc tại đơn vị/tổ chức</a:t>
            </a:r>
            <a:endParaRPr lang="en-US" sz="1600" b="0" i="0" smtClean="0">
              <a:solidFill>
                <a:srgbClr val="7030A0"/>
              </a:solidFill>
            </a:endParaRPr>
          </a:p>
        </p:txBody>
      </p:sp>
      <p:pic>
        <p:nvPicPr>
          <p:cNvPr id="20" name="Picture 19"/>
          <p:cNvPicPr>
            <a:picLocks noChangeAspect="1"/>
          </p:cNvPicPr>
          <p:nvPr/>
        </p:nvPicPr>
        <p:blipFill>
          <a:blip r:embed="rId3"/>
          <a:stretch>
            <a:fillRect/>
          </a:stretch>
        </p:blipFill>
        <p:spPr>
          <a:xfrm>
            <a:off x="433173" y="2861016"/>
            <a:ext cx="8582453" cy="294449"/>
          </a:xfrm>
          <a:prstGeom prst="rect">
            <a:avLst/>
          </a:prstGeom>
        </p:spPr>
      </p:pic>
      <p:sp>
        <p:nvSpPr>
          <p:cNvPr id="21" name="Rounded Rectangle 20"/>
          <p:cNvSpPr/>
          <p:nvPr/>
        </p:nvSpPr>
        <p:spPr bwMode="auto">
          <a:xfrm>
            <a:off x="4724400" y="874098"/>
            <a:ext cx="4419600" cy="1736366"/>
          </a:xfrm>
          <a:prstGeom prst="round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a:extLst/>
        </p:spPr>
        <p:txBody>
          <a:bodyPr/>
          <a:lstStyle/>
          <a:p>
            <a:pPr algn="just"/>
            <a:r>
              <a:rPr lang="en-US" sz="1600" b="1" smtClean="0">
                <a:solidFill>
                  <a:srgbClr val="7030A0"/>
                </a:solidFill>
              </a:rPr>
              <a:t>Số người được tuyển chọn: </a:t>
            </a:r>
            <a:r>
              <a:rPr lang="en-US" sz="1600" smtClean="0">
                <a:solidFill>
                  <a:srgbClr val="7030A0"/>
                </a:solidFill>
              </a:rPr>
              <a:t>những người trong năm báo cáo đã từng làm việc tại đơn vị nhưng tham gia tuyển chọn và được tổ chức quốc tế chọn vào làm việc nên đã cắt biên chế hoặc thôi không làm việc với đơn vị/tổ chức nữa</a:t>
            </a:r>
            <a:endParaRPr lang="en-US" sz="1600" b="0" i="0" smtClean="0">
              <a:solidFill>
                <a:srgbClr val="7030A0"/>
              </a:solidFill>
            </a:endParaRPr>
          </a:p>
        </p:txBody>
      </p:sp>
      <p:cxnSp>
        <p:nvCxnSpPr>
          <p:cNvPr id="22" name="Straight Arrow Connector 21"/>
          <p:cNvCxnSpPr/>
          <p:nvPr/>
        </p:nvCxnSpPr>
        <p:spPr>
          <a:xfrm flipH="1" flipV="1">
            <a:off x="1872834" y="2760998"/>
            <a:ext cx="381000" cy="51437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3" name="Straight Arrow Connector 22"/>
          <p:cNvCxnSpPr/>
          <p:nvPr/>
        </p:nvCxnSpPr>
        <p:spPr>
          <a:xfrm flipV="1">
            <a:off x="5088042" y="2814732"/>
            <a:ext cx="419198" cy="55027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pic>
        <p:nvPicPr>
          <p:cNvPr id="26" name="Picture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86018" y="6514074"/>
            <a:ext cx="557982" cy="356119"/>
          </a:xfrm>
          <a:prstGeom prst="rect">
            <a:avLst/>
          </a:prstGeom>
        </p:spPr>
      </p:pic>
      <p:pic>
        <p:nvPicPr>
          <p:cNvPr id="3" name="Picture 2"/>
          <p:cNvPicPr>
            <a:picLocks noChangeAspect="1"/>
          </p:cNvPicPr>
          <p:nvPr/>
        </p:nvPicPr>
        <p:blipFill>
          <a:blip r:embed="rId5"/>
          <a:stretch>
            <a:fillRect/>
          </a:stretch>
        </p:blipFill>
        <p:spPr>
          <a:xfrm>
            <a:off x="433173" y="3176853"/>
            <a:ext cx="8590883" cy="1579695"/>
          </a:xfrm>
          <a:prstGeom prst="rect">
            <a:avLst/>
          </a:prstGeom>
        </p:spPr>
      </p:pic>
      <p:sp>
        <p:nvSpPr>
          <p:cNvPr id="14" name="Rounded Rectangle 13"/>
          <p:cNvSpPr/>
          <p:nvPr/>
        </p:nvSpPr>
        <p:spPr bwMode="auto">
          <a:xfrm>
            <a:off x="433173" y="4970502"/>
            <a:ext cx="8710827" cy="1552428"/>
          </a:xfrm>
          <a:prstGeom prst="roundRect">
            <a:avLst/>
          </a:prstGeom>
          <a:solidFill>
            <a:schemeClr val="bg1">
              <a:lumMod val="85000"/>
            </a:schemeClr>
          </a:solidFill>
          <a:ln w="9525" cap="flat" cmpd="sng" algn="ctr">
            <a:solidFill>
              <a:schemeClr val="tx1"/>
            </a:solidFill>
            <a:prstDash val="solid"/>
            <a:round/>
            <a:headEnd type="none" w="med" len="med"/>
            <a:tailEnd type="none" w="med" len="med"/>
          </a:ln>
          <a:effectLst/>
          <a:extLst/>
        </p:spPr>
        <p:txBody>
          <a:bodyPr/>
          <a:lstStyle/>
          <a:p>
            <a:pPr algn="just"/>
            <a:r>
              <a:rPr lang="en-US" sz="1600" i="1" smtClean="0">
                <a:solidFill>
                  <a:srgbClr val="00B050"/>
                </a:solidFill>
              </a:rPr>
              <a:t>- </a:t>
            </a:r>
            <a:r>
              <a:rPr lang="en-US" sz="1600" b="1" i="1" smtClean="0">
                <a:solidFill>
                  <a:srgbClr val="00B050"/>
                </a:solidFill>
              </a:rPr>
              <a:t>Tổ chức quốc tế</a:t>
            </a:r>
            <a:r>
              <a:rPr lang="en-US" sz="1600" i="1" smtClean="0">
                <a:solidFill>
                  <a:srgbClr val="00B050"/>
                </a:solidFill>
              </a:rPr>
              <a:t>: WHO, </a:t>
            </a:r>
            <a:r>
              <a:rPr lang="en-US" sz="1600" smtClean="0">
                <a:solidFill>
                  <a:srgbClr val="00B050"/>
                </a:solidFill>
              </a:rPr>
              <a:t>Qũy phát triển nông nghiệp quốc tế và quan hệ với việt nam ,…</a:t>
            </a:r>
          </a:p>
          <a:p>
            <a:pPr algn="just"/>
            <a:r>
              <a:rPr lang="en-US" sz="1600" i="1" smtClean="0"/>
              <a:t>- </a:t>
            </a:r>
            <a:r>
              <a:rPr lang="vi-VN" sz="1600" b="1" i="1" smtClean="0"/>
              <a:t>Điều </a:t>
            </a:r>
            <a:r>
              <a:rPr lang="vi-VN" sz="1600" b="1" i="1"/>
              <a:t>ước quốc tế </a:t>
            </a:r>
            <a:r>
              <a:rPr lang="vi-VN" sz="1600"/>
              <a:t>là thỏa thuận bằng văn bản được ký kết nhân danh Nhà nước hoặc </a:t>
            </a:r>
            <a:r>
              <a:rPr lang="vi-VN" sz="1600" smtClean="0"/>
              <a:t>C</a:t>
            </a:r>
            <a:r>
              <a:rPr lang="en-US" sz="1600" smtClean="0"/>
              <a:t>P nước CHXHCNVN</a:t>
            </a:r>
            <a:r>
              <a:rPr lang="vi-VN" sz="1600" smtClean="0"/>
              <a:t> </a:t>
            </a:r>
            <a:r>
              <a:rPr lang="vi-VN" sz="1600"/>
              <a:t>với bên ký kết nước ngoài, làm phát sinh, thay đổi hoặc chấm dứt quyền, nghĩa vụ của </a:t>
            </a:r>
            <a:r>
              <a:rPr lang="en-US" sz="1600" smtClean="0"/>
              <a:t>nước </a:t>
            </a:r>
            <a:r>
              <a:rPr lang="en-US" sz="1600"/>
              <a:t>CHXHCNVN</a:t>
            </a:r>
            <a:r>
              <a:rPr lang="vi-VN" sz="1600" smtClean="0"/>
              <a:t> </a:t>
            </a:r>
            <a:r>
              <a:rPr lang="vi-VN" sz="1600"/>
              <a:t>theo pháp luật quốc tế,</a:t>
            </a:r>
            <a:r>
              <a:rPr lang="vi-VN" sz="1600">
                <a:solidFill>
                  <a:srgbClr val="FF0000"/>
                </a:solidFill>
              </a:rPr>
              <a:t> không phụ thuộc vào tên gọi</a:t>
            </a:r>
            <a:r>
              <a:rPr lang="vi-VN" sz="1600"/>
              <a:t> là hiệp ước, công ước, hiệp định, định ước, thỏa thuận, nghị định thư, bản ghi nhớ, công hàm trao đổi hoặc văn kiện có tên gọi khác</a:t>
            </a:r>
            <a:endParaRPr lang="en-US" sz="1600" b="0" i="0" smtClean="0">
              <a:solidFill>
                <a:srgbClr val="7030A0"/>
              </a:solidFill>
            </a:endParaRPr>
          </a:p>
        </p:txBody>
      </p:sp>
    </p:spTree>
    <p:extLst>
      <p:ext uri="{BB962C8B-B14F-4D97-AF65-F5344CB8AC3E}">
        <p14:creationId xmlns:p14="http://schemas.microsoft.com/office/powerpoint/2010/main" val="1609321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762000" y="68840"/>
            <a:ext cx="8915400" cy="563562"/>
          </a:xfrm>
        </p:spPr>
        <p:txBody>
          <a:bodyPr/>
          <a:lstStyle/>
          <a:p>
            <a:pPr eaLnBrk="0" hangingPunct="0"/>
            <a:r>
              <a:rPr lang="en-US" sz="2400" smtClean="0"/>
              <a:t>2. Kết </a:t>
            </a:r>
            <a:r>
              <a:rPr lang="en-US" sz="2400"/>
              <a:t>quả h</a:t>
            </a:r>
            <a:r>
              <a:rPr lang="vi-VN" sz="2400"/>
              <a:t>oạt động </a:t>
            </a:r>
            <a:r>
              <a:rPr lang="en-US" sz="2400"/>
              <a:t>n</a:t>
            </a:r>
            <a:r>
              <a:rPr lang="vi-VN" sz="2400"/>
              <a:t>ghiên </a:t>
            </a:r>
            <a:r>
              <a:rPr lang="en-US" sz="2400" smtClean="0"/>
              <a:t>cứu hội </a:t>
            </a:r>
            <a:r>
              <a:rPr lang="en-US" sz="2400"/>
              <a:t>nhập </a:t>
            </a:r>
            <a:r>
              <a:rPr lang="en-US" sz="2400" smtClean="0"/>
              <a:t/>
            </a:r>
            <a:br>
              <a:rPr lang="en-US" sz="2400" smtClean="0"/>
            </a:br>
            <a:r>
              <a:rPr lang="en-US" sz="2400" smtClean="0"/>
              <a:t>quốc </a:t>
            </a:r>
            <a:r>
              <a:rPr lang="en-US" sz="2400"/>
              <a:t>tế </a:t>
            </a:r>
            <a:r>
              <a:rPr lang="en-US" sz="2400" smtClean="0"/>
              <a:t>về </a:t>
            </a:r>
            <a:r>
              <a:rPr lang="en-US" sz="2400"/>
              <a:t>KH&amp;CN</a:t>
            </a:r>
            <a:endParaRPr lang="en-US" altLang="en-US" sz="2400">
              <a:solidFill>
                <a:srgbClr val="000000"/>
              </a:solidFill>
            </a:endParaRPr>
          </a:p>
        </p:txBody>
      </p:sp>
      <p:pic>
        <p:nvPicPr>
          <p:cNvPr id="19" name="Picture 3" descr="logo NASATI.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15442"/>
            <a:ext cx="762001" cy="670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9"/>
          <p:cNvPicPr>
            <a:picLocks noChangeAspect="1"/>
          </p:cNvPicPr>
          <p:nvPr/>
        </p:nvPicPr>
        <p:blipFill>
          <a:blip r:embed="rId3"/>
          <a:stretch>
            <a:fillRect/>
          </a:stretch>
        </p:blipFill>
        <p:spPr>
          <a:xfrm>
            <a:off x="304800" y="2134118"/>
            <a:ext cx="8582453" cy="294449"/>
          </a:xfrm>
          <a:prstGeom prst="rect">
            <a:avLst/>
          </a:prstGeom>
        </p:spPr>
      </p:pic>
      <p:pic>
        <p:nvPicPr>
          <p:cNvPr id="26" name="Picture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86018" y="6514074"/>
            <a:ext cx="557982" cy="356119"/>
          </a:xfrm>
          <a:prstGeom prst="rect">
            <a:avLst/>
          </a:prstGeom>
        </p:spPr>
      </p:pic>
      <p:pic>
        <p:nvPicPr>
          <p:cNvPr id="2" name="Picture 1"/>
          <p:cNvPicPr>
            <a:picLocks noChangeAspect="1"/>
          </p:cNvPicPr>
          <p:nvPr/>
        </p:nvPicPr>
        <p:blipFill>
          <a:blip r:embed="rId5"/>
          <a:stretch>
            <a:fillRect/>
          </a:stretch>
        </p:blipFill>
        <p:spPr>
          <a:xfrm>
            <a:off x="304800" y="2428567"/>
            <a:ext cx="8582453" cy="2705100"/>
          </a:xfrm>
          <a:prstGeom prst="rect">
            <a:avLst/>
          </a:prstGeom>
        </p:spPr>
      </p:pic>
    </p:spTree>
    <p:extLst>
      <p:ext uri="{BB962C8B-B14F-4D97-AF65-F5344CB8AC3E}">
        <p14:creationId xmlns:p14="http://schemas.microsoft.com/office/powerpoint/2010/main" val="2369827876"/>
      </p:ext>
    </p:extLst>
  </p:cSld>
  <p:clrMapOvr>
    <a:masterClrMapping/>
  </p:clrMapOvr>
  <p:timing>
    <p:tnLst>
      <p:par>
        <p:cTn id="1" dur="indefinite" restart="never" nodeType="tmRoot"/>
      </p:par>
    </p:tnLst>
  </p:timing>
</p:sld>
</file>

<file path=ppt/theme/theme1.xml><?xml version="1.0" encoding="utf-8"?>
<a:theme xmlns:a="http://schemas.openxmlformats.org/drawingml/2006/main" name="sample">
  <a:themeElements>
    <a:clrScheme name="sample 3">
      <a:dk1>
        <a:srgbClr val="2B166E"/>
      </a:dk1>
      <a:lt1>
        <a:srgbClr val="FFFFFF"/>
      </a:lt1>
      <a:dk2>
        <a:srgbClr val="1640B6"/>
      </a:dk2>
      <a:lt2>
        <a:srgbClr val="B2B2B2"/>
      </a:lt2>
      <a:accent1>
        <a:srgbClr val="48BDEC"/>
      </a:accent1>
      <a:accent2>
        <a:srgbClr val="EB984D"/>
      </a:accent2>
      <a:accent3>
        <a:srgbClr val="FFFFFF"/>
      </a:accent3>
      <a:accent4>
        <a:srgbClr val="23115D"/>
      </a:accent4>
      <a:accent5>
        <a:srgbClr val="B1DBF4"/>
      </a:accent5>
      <a:accent6>
        <a:srgbClr val="D58945"/>
      </a:accent6>
      <a:hlink>
        <a:srgbClr val="339966"/>
      </a:hlink>
      <a:folHlink>
        <a:srgbClr val="7E88E4"/>
      </a:folHlink>
    </a:clrScheme>
    <a:fontScheme name="sampl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sample 1">
        <a:dk1>
          <a:srgbClr val="19426B"/>
        </a:dk1>
        <a:lt1>
          <a:srgbClr val="FFFFFF"/>
        </a:lt1>
        <a:dk2>
          <a:srgbClr val="008080"/>
        </a:dk2>
        <a:lt2>
          <a:srgbClr val="B2B2B2"/>
        </a:lt2>
        <a:accent1>
          <a:srgbClr val="35C9C2"/>
        </a:accent1>
        <a:accent2>
          <a:srgbClr val="398AC7"/>
        </a:accent2>
        <a:accent3>
          <a:srgbClr val="FFFFFF"/>
        </a:accent3>
        <a:accent4>
          <a:srgbClr val="14375A"/>
        </a:accent4>
        <a:accent5>
          <a:srgbClr val="AEE1DD"/>
        </a:accent5>
        <a:accent6>
          <a:srgbClr val="337DB4"/>
        </a:accent6>
        <a:hlink>
          <a:srgbClr val="CCCC00"/>
        </a:hlink>
        <a:folHlink>
          <a:srgbClr val="6D50CA"/>
        </a:folHlink>
      </a:clrScheme>
      <a:clrMap bg1="lt1" tx1="dk1" bg2="lt2" tx2="dk2" accent1="accent1" accent2="accent2" accent3="accent3" accent4="accent4" accent5="accent5" accent6="accent6" hlink="hlink" folHlink="folHlink"/>
    </a:extraClrScheme>
    <a:extraClrScheme>
      <a:clrScheme name="sample 2">
        <a:dk1>
          <a:srgbClr val="25095D"/>
        </a:dk1>
        <a:lt1>
          <a:srgbClr val="FFFFFF"/>
        </a:lt1>
        <a:dk2>
          <a:srgbClr val="A1537C"/>
        </a:dk2>
        <a:lt2>
          <a:srgbClr val="B2B2B2"/>
        </a:lt2>
        <a:accent1>
          <a:srgbClr val="AF8ADC"/>
        </a:accent1>
        <a:accent2>
          <a:srgbClr val="60A065"/>
        </a:accent2>
        <a:accent3>
          <a:srgbClr val="FFFFFF"/>
        </a:accent3>
        <a:accent4>
          <a:srgbClr val="1E064E"/>
        </a:accent4>
        <a:accent5>
          <a:srgbClr val="D4C4EB"/>
        </a:accent5>
        <a:accent6>
          <a:srgbClr val="56915B"/>
        </a:accent6>
        <a:hlink>
          <a:srgbClr val="8DAED9"/>
        </a:hlink>
        <a:folHlink>
          <a:srgbClr val="5974C1"/>
        </a:folHlink>
      </a:clrScheme>
      <a:clrMap bg1="lt1" tx1="dk1" bg2="lt2" tx2="dk2" accent1="accent1" accent2="accent2" accent3="accent3" accent4="accent4" accent5="accent5" accent6="accent6" hlink="hlink" folHlink="folHlink"/>
    </a:extraClrScheme>
    <a:extraClrScheme>
      <a:clrScheme name="sample 3">
        <a:dk1>
          <a:srgbClr val="2B166E"/>
        </a:dk1>
        <a:lt1>
          <a:srgbClr val="FFFFFF"/>
        </a:lt1>
        <a:dk2>
          <a:srgbClr val="1640B6"/>
        </a:dk2>
        <a:lt2>
          <a:srgbClr val="B2B2B2"/>
        </a:lt2>
        <a:accent1>
          <a:srgbClr val="48BDEC"/>
        </a:accent1>
        <a:accent2>
          <a:srgbClr val="EB984D"/>
        </a:accent2>
        <a:accent3>
          <a:srgbClr val="FFFFFF"/>
        </a:accent3>
        <a:accent4>
          <a:srgbClr val="23115D"/>
        </a:accent4>
        <a:accent5>
          <a:srgbClr val="B1DBF4"/>
        </a:accent5>
        <a:accent6>
          <a:srgbClr val="D58945"/>
        </a:accent6>
        <a:hlink>
          <a:srgbClr val="339966"/>
        </a:hlink>
        <a:folHlink>
          <a:srgbClr val="7E88E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cdb2004120l</Template>
  <TotalTime>541</TotalTime>
  <Words>731</Words>
  <Application>Microsoft Office PowerPoint</Application>
  <PresentationFormat>On-screen Show (4:3)</PresentationFormat>
  <Paragraphs>40</Paragraphs>
  <Slides>16</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18" baseType="lpstr">
      <vt:lpstr>sample</vt:lpstr>
      <vt:lpstr>Image</vt:lpstr>
      <vt:lpstr>HƯỚNG DẪN ĐIỀN PHIẾU ĐIỀU TRA HỘI NHẬP QUỐC TẾ VỀ KH&amp;CN</vt:lpstr>
      <vt:lpstr>Giới thiệu chung</vt:lpstr>
      <vt:lpstr>Thông tin chung</vt:lpstr>
      <vt:lpstr>1. Năng lực hội nhập quốc tế của các tổ chức KH&amp;CN</vt:lpstr>
      <vt:lpstr>1. Năng lực hội nhập quốc tế của các tổ chức KH&amp;CN</vt:lpstr>
      <vt:lpstr>1. Năng lực hội nhập quốc tế của các tổ chức KH&amp;CN</vt:lpstr>
      <vt:lpstr>2. Kết quả hoạt động nghiên cứu hội nhập  quốc tế về KH&amp;CN</vt:lpstr>
      <vt:lpstr>2. Kết quả hoạt động nghiên cứu hội nhập  quốc tế về KH&amp;CN</vt:lpstr>
      <vt:lpstr>2. Kết quả hoạt động nghiên cứu hội nhập  quốc tế về KH&amp;CN</vt:lpstr>
      <vt:lpstr>2. Kết quả hoạt động nghiên cứu hội nhập  quốc tế về KH&amp;CN</vt:lpstr>
      <vt:lpstr>2. Kết quả hoạt động nghiên cứu hội nhập  quốc tế về KH&amp;CN</vt:lpstr>
      <vt:lpstr>2. Kết quả hoạt động nghiên cứu hội nhập  quốc tế về KH&amp;CN</vt:lpstr>
      <vt:lpstr>2. Kết quả hoạt động nghiên cứu hội nhập  quốc tế về KH&amp;CN</vt:lpstr>
      <vt:lpstr>2. Kết quả hoạt động nghiên cứu hội nhập  quốc tế về KH&amp;CN</vt:lpstr>
      <vt:lpstr>3. Đánh giá về điều kiện hội nhập quốc tế về KH&amp;CN của đơn vị</vt:lpstr>
      <vt:lpstr>Tính hợp pháp của phiếu điều tra</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mr Huong</dc:creator>
  <cp:lastModifiedBy>Huong Lan</cp:lastModifiedBy>
  <cp:revision>35</cp:revision>
  <dcterms:created xsi:type="dcterms:W3CDTF">2016-06-09T13:40:06Z</dcterms:created>
  <dcterms:modified xsi:type="dcterms:W3CDTF">2016-06-16T07:48:19Z</dcterms:modified>
</cp:coreProperties>
</file>